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charts/chart2.xml" ContentType="application/vnd.openxmlformats-officedocument.drawingml.chart+xml"/>
  <Override PartName="/ppt/notesSlides/notesSlide6.xml" ContentType="application/vnd.openxmlformats-officedocument.presentationml.notesSlide+xml"/>
  <Override PartName="/ppt/charts/chart3.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4.xml" ContentType="application/vnd.openxmlformats-officedocument.drawingml.chart+xml"/>
  <Override PartName="/ppt/notesSlides/notesSlide10.xml" ContentType="application/vnd.openxmlformats-officedocument.presentationml.notesSlide+xml"/>
  <Override PartName="/ppt/charts/chart5.xml" ContentType="application/vnd.openxmlformats-officedocument.drawingml.chart+xml"/>
  <Override PartName="/ppt/notesSlides/notesSlide11.xml" ContentType="application/vnd.openxmlformats-officedocument.presentationml.notesSlide+xml"/>
  <Override PartName="/ppt/charts/chart6.xml" ContentType="application/vnd.openxmlformats-officedocument.drawingml.chart+xml"/>
  <Override PartName="/ppt/notesSlides/notesSlide12.xml" ContentType="application/vnd.openxmlformats-officedocument.presentationml.notesSlide+xml"/>
  <Override PartName="/ppt/charts/chart7.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8.xml" ContentType="application/vnd.openxmlformats-officedocument.drawingml.chart+xml"/>
  <Override PartName="/ppt/notesSlides/notesSlide15.xml" ContentType="application/vnd.openxmlformats-officedocument.presentationml.notesSlide+xml"/>
  <Override PartName="/ppt/charts/chart9.xml" ContentType="application/vnd.openxmlformats-officedocument.drawingml.chart+xml"/>
  <Override PartName="/ppt/notesSlides/notesSlide16.xml" ContentType="application/vnd.openxmlformats-officedocument.presentationml.notesSlide+xml"/>
  <Override PartName="/ppt/charts/chart10.xml" ContentType="application/vnd.openxmlformats-officedocument.drawingml.chart+xml"/>
  <Override PartName="/ppt/notesSlides/notesSlide17.xml" ContentType="application/vnd.openxmlformats-officedocument.presentationml.notesSlide+xml"/>
  <Override PartName="/ppt/charts/chart11.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2.xml" ContentType="application/vnd.openxmlformats-officedocument.drawingml.chart+xml"/>
  <Override PartName="/ppt/notesSlides/notesSlide20.xml" ContentType="application/vnd.openxmlformats-officedocument.presentationml.notesSlide+xml"/>
  <Override PartName="/ppt/charts/chart13.xml" ContentType="application/vnd.openxmlformats-officedocument.drawingml.chart+xml"/>
  <Override PartName="/ppt/notesSlides/notesSlide21.xml" ContentType="application/vnd.openxmlformats-officedocument.presentationml.notesSlide+xml"/>
  <Override PartName="/ppt/charts/chart14.xml" ContentType="application/vnd.openxmlformats-officedocument.drawingml.chart+xml"/>
  <Override PartName="/ppt/notesSlides/notesSlide22.xml" ContentType="application/vnd.openxmlformats-officedocument.presentationml.notesSlide+xml"/>
  <Override PartName="/ppt/charts/chart15.xml" ContentType="application/vnd.openxmlformats-officedocument.drawingml.chart+xml"/>
  <Override PartName="/ppt/notesSlides/notesSlide23.xml" ContentType="application/vnd.openxmlformats-officedocument.presentationml.notesSlide+xml"/>
  <Override PartName="/ppt/charts/chart16.xml" ContentType="application/vnd.openxmlformats-officedocument.drawingml.chart+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6"/>
  </p:notesMasterIdLst>
  <p:handoutMasterIdLst>
    <p:handoutMasterId r:id="rId27"/>
  </p:handoutMasterIdLst>
  <p:sldIdLst>
    <p:sldId id="256" r:id="rId2"/>
    <p:sldId id="259" r:id="rId3"/>
    <p:sldId id="257" r:id="rId4"/>
    <p:sldId id="260" r:id="rId5"/>
    <p:sldId id="262" r:id="rId6"/>
    <p:sldId id="265" r:id="rId7"/>
    <p:sldId id="263" r:id="rId8"/>
    <p:sldId id="264" r:id="rId9"/>
    <p:sldId id="269" r:id="rId10"/>
    <p:sldId id="270" r:id="rId11"/>
    <p:sldId id="268" r:id="rId12"/>
    <p:sldId id="271" r:id="rId13"/>
    <p:sldId id="292" r:id="rId14"/>
    <p:sldId id="266" r:id="rId15"/>
    <p:sldId id="267" r:id="rId16"/>
    <p:sldId id="272" r:id="rId17"/>
    <p:sldId id="275" r:id="rId18"/>
    <p:sldId id="276" r:id="rId19"/>
    <p:sldId id="273" r:id="rId20"/>
    <p:sldId id="274" r:id="rId21"/>
    <p:sldId id="277" r:id="rId22"/>
    <p:sldId id="278" r:id="rId23"/>
    <p:sldId id="279" r:id="rId24"/>
    <p:sldId id="291" r:id="rId25"/>
  </p:sldIdLst>
  <p:sldSz cx="9144000" cy="5143500" type="screen16x9"/>
  <p:notesSz cx="9296400" cy="7010400"/>
  <p:defaultTextStyle>
    <a:defPPr>
      <a:defRPr lang="en-US"/>
    </a:defPPr>
    <a:lvl1pPr algn="ctr" rtl="0" fontAlgn="base">
      <a:spcBef>
        <a:spcPct val="0"/>
      </a:spcBef>
      <a:spcAft>
        <a:spcPct val="0"/>
      </a:spcAft>
      <a:defRPr sz="1400" kern="1200">
        <a:solidFill>
          <a:schemeClr val="tx1"/>
        </a:solidFill>
        <a:latin typeface="Arial" charset="0"/>
        <a:ea typeface="+mn-ea"/>
        <a:cs typeface="+mn-cs"/>
      </a:defRPr>
    </a:lvl1pPr>
    <a:lvl2pPr marL="457200" algn="ctr" rtl="0" fontAlgn="base">
      <a:spcBef>
        <a:spcPct val="0"/>
      </a:spcBef>
      <a:spcAft>
        <a:spcPct val="0"/>
      </a:spcAft>
      <a:defRPr sz="1400" kern="1200">
        <a:solidFill>
          <a:schemeClr val="tx1"/>
        </a:solidFill>
        <a:latin typeface="Arial" charset="0"/>
        <a:ea typeface="+mn-ea"/>
        <a:cs typeface="+mn-cs"/>
      </a:defRPr>
    </a:lvl2pPr>
    <a:lvl3pPr marL="914400" algn="ctr" rtl="0" fontAlgn="base">
      <a:spcBef>
        <a:spcPct val="0"/>
      </a:spcBef>
      <a:spcAft>
        <a:spcPct val="0"/>
      </a:spcAft>
      <a:defRPr sz="1400" kern="1200">
        <a:solidFill>
          <a:schemeClr val="tx1"/>
        </a:solidFill>
        <a:latin typeface="Arial" charset="0"/>
        <a:ea typeface="+mn-ea"/>
        <a:cs typeface="+mn-cs"/>
      </a:defRPr>
    </a:lvl3pPr>
    <a:lvl4pPr marL="1371600" algn="ctr" rtl="0" fontAlgn="base">
      <a:spcBef>
        <a:spcPct val="0"/>
      </a:spcBef>
      <a:spcAft>
        <a:spcPct val="0"/>
      </a:spcAft>
      <a:defRPr sz="1400" kern="1200">
        <a:solidFill>
          <a:schemeClr val="tx1"/>
        </a:solidFill>
        <a:latin typeface="Arial" charset="0"/>
        <a:ea typeface="+mn-ea"/>
        <a:cs typeface="+mn-cs"/>
      </a:defRPr>
    </a:lvl4pPr>
    <a:lvl5pPr marL="1828800" algn="ctr" rtl="0" fontAlgn="base">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66"/>
    <a:srgbClr val="39EE00"/>
    <a:srgbClr val="4AFF11"/>
    <a:srgbClr val="66FF33"/>
    <a:srgbClr val="FF9933"/>
    <a:srgbClr val="FF6600"/>
    <a:srgbClr val="663300"/>
    <a:srgbClr val="006600"/>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8755" autoAdjust="0"/>
    <p:restoredTop sz="85843" autoAdjust="0"/>
  </p:normalViewPr>
  <p:slideViewPr>
    <p:cSldViewPr snapToGrid="0">
      <p:cViewPr>
        <p:scale>
          <a:sx n="142" d="100"/>
          <a:sy n="142" d="100"/>
        </p:scale>
        <p:origin x="-72" y="-72"/>
      </p:cViewPr>
      <p:guideLst>
        <p:guide orient="horz"/>
        <p:guide pos="575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snapToGrid="0">
      <p:cViewPr varScale="1">
        <p:scale>
          <a:sx n="69" d="100"/>
          <a:sy n="69" d="100"/>
        </p:scale>
        <p:origin x="-858" y="-108"/>
      </p:cViewPr>
      <p:guideLst>
        <p:guide orient="horz" pos="2208"/>
        <p:guide pos="2929"/>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handoutMaster" Target="handoutMasters/handoutMaster1.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Sheet16.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0167523330052019"/>
          <c:y val="0.0499845840053126"/>
          <c:w val="0.966495333989596"/>
          <c:h val="0.908599753344085"/>
        </c:manualLayout>
      </c:layout>
      <c:barChart>
        <c:barDir val="col"/>
        <c:grouping val="stacked"/>
        <c:varyColors val="0"/>
        <c:ser>
          <c:idx val="0"/>
          <c:order val="0"/>
          <c:tx>
            <c:strRef>
              <c:f>Sheet1!$A$2</c:f>
              <c:strCache>
                <c:ptCount val="1"/>
                <c:pt idx="0">
                  <c:v>Excellent</c:v>
                </c:pt>
              </c:strCache>
            </c:strRef>
          </c:tx>
          <c:spPr>
            <a:solidFill>
              <a:schemeClr val="accent1"/>
            </a:solidFill>
          </c:spPr>
          <c:invertIfNegative val="0"/>
          <c:dLbls>
            <c:dLbl>
              <c:idx val="0"/>
              <c:spPr/>
              <c:txPr>
                <a:bodyPr/>
                <a:lstStyle/>
                <a:p>
                  <a:pPr>
                    <a:defRPr sz="1100" b="1">
                      <a:solidFill>
                        <a:schemeClr val="bg1"/>
                      </a:solidFill>
                    </a:defRPr>
                  </a:pPr>
                  <a:endParaRPr lang="en-US"/>
                </a:p>
              </c:txPr>
              <c:showLegendKey val="0"/>
              <c:showVal val="1"/>
              <c:showCatName val="0"/>
              <c:showSerName val="0"/>
              <c:showPercent val="0"/>
              <c:showBubbleSize val="0"/>
            </c:dLbl>
            <c:txPr>
              <a:bodyPr/>
              <a:lstStyle/>
              <a:p>
                <a:pPr>
                  <a:defRPr sz="1100" b="0">
                    <a:solidFill>
                      <a:schemeClr val="bg1"/>
                    </a:solidFill>
                  </a:defRPr>
                </a:pPr>
                <a:endParaRPr lang="en-US"/>
              </a:p>
            </c:txPr>
            <c:showLegendKey val="0"/>
            <c:showVal val="1"/>
            <c:showCatName val="0"/>
            <c:showSerName val="0"/>
            <c:showPercent val="0"/>
            <c:showBubbleSize val="0"/>
            <c:showLeaderLines val="0"/>
          </c:dLbls>
          <c:val>
            <c:numRef>
              <c:f>Sheet1!$B$2:$D$2</c:f>
              <c:numCache>
                <c:formatCode>General</c:formatCode>
                <c:ptCount val="3"/>
                <c:pt idx="0" formatCode="0%">
                  <c:v>0.23</c:v>
                </c:pt>
              </c:numCache>
            </c:numRef>
          </c:val>
        </c:ser>
        <c:ser>
          <c:idx val="1"/>
          <c:order val="1"/>
          <c:tx>
            <c:strRef>
              <c:f>Sheet1!$A$3</c:f>
              <c:strCache>
                <c:ptCount val="1"/>
                <c:pt idx="0">
                  <c:v>Good</c:v>
                </c:pt>
              </c:strCache>
            </c:strRef>
          </c:tx>
          <c:spPr>
            <a:solidFill>
              <a:schemeClr val="accent2"/>
            </a:solidFill>
          </c:spPr>
          <c:invertIfNegative val="0"/>
          <c:val>
            <c:numRef>
              <c:f>Sheet1!$B$3:$D$3</c:f>
              <c:numCache>
                <c:formatCode>General</c:formatCode>
                <c:ptCount val="3"/>
                <c:pt idx="0" formatCode="0%">
                  <c:v>0.5</c:v>
                </c:pt>
              </c:numCache>
            </c:numRef>
          </c:val>
        </c:ser>
        <c:ser>
          <c:idx val="2"/>
          <c:order val="2"/>
          <c:tx>
            <c:strRef>
              <c:f>Sheet1!$A$4</c:f>
              <c:strCache>
                <c:ptCount val="1"/>
                <c:pt idx="0">
                  <c:v>Adequate</c:v>
                </c:pt>
              </c:strCache>
            </c:strRef>
          </c:tx>
          <c:invertIfNegative val="0"/>
          <c:dLbls>
            <c:dLbl>
              <c:idx val="1"/>
              <c:layout>
                <c:manualLayout>
                  <c:x val="0.00152293936410926"/>
                  <c:y val="-0.131777108433735"/>
                </c:manualLayout>
              </c:layout>
              <c:spPr/>
              <c:txPr>
                <a:bodyPr/>
                <a:lstStyle/>
                <a:p>
                  <a:pPr>
                    <a:defRPr sz="1400" b="1"/>
                  </a:pPr>
                  <a:endParaRPr lang="en-US"/>
                </a:p>
              </c:txPr>
              <c:showLegendKey val="0"/>
              <c:showVal val="1"/>
              <c:showCatName val="0"/>
              <c:showSerName val="0"/>
              <c:showPercent val="0"/>
              <c:showBubbleSize val="0"/>
            </c:dLbl>
            <c:dLbl>
              <c:idx val="5"/>
              <c:layout>
                <c:manualLayout>
                  <c:x val="0.00304587872821852"/>
                  <c:y val="-0.128012048192771"/>
                </c:manualLayout>
              </c:layout>
              <c:showLegendKey val="0"/>
              <c:showVal val="1"/>
              <c:showCatName val="0"/>
              <c:showSerName val="0"/>
              <c:showPercent val="0"/>
              <c:showBubbleSize val="0"/>
            </c:dLbl>
            <c:dLbl>
              <c:idx val="9"/>
              <c:layout>
                <c:manualLayout>
                  <c:x val="0.00913763618465556"/>
                  <c:y val="-0.139307228915663"/>
                </c:manualLayout>
              </c:layout>
              <c:showLegendKey val="0"/>
              <c:showVal val="1"/>
              <c:showCatName val="0"/>
              <c:showSerName val="0"/>
              <c:showPercent val="0"/>
              <c:showBubbleSize val="0"/>
            </c:dLbl>
            <c:dLbl>
              <c:idx val="13"/>
              <c:layout>
                <c:manualLayout>
                  <c:x val="0.00152281944762401"/>
                  <c:y val="-0.128012048192771"/>
                </c:manualLayout>
              </c:layout>
              <c:showLegendKey val="0"/>
              <c:showVal val="1"/>
              <c:showCatName val="0"/>
              <c:showSerName val="0"/>
              <c:showPercent val="0"/>
              <c:showBubbleSize val="0"/>
            </c:dLbl>
            <c:txPr>
              <a:bodyPr/>
              <a:lstStyle/>
              <a:p>
                <a:pPr>
                  <a:defRPr sz="1400" b="0"/>
                </a:pPr>
                <a:endParaRPr lang="en-US"/>
              </a:p>
            </c:txPr>
            <c:showLegendKey val="0"/>
            <c:showVal val="1"/>
            <c:showCatName val="0"/>
            <c:showSerName val="0"/>
            <c:showPercent val="0"/>
            <c:showBubbleSize val="0"/>
            <c:showLeaderLines val="0"/>
          </c:dLbls>
          <c:val>
            <c:numRef>
              <c:f>Sheet1!$B$4:$D$4</c:f>
              <c:numCache>
                <c:formatCode>0%</c:formatCode>
                <c:ptCount val="3"/>
                <c:pt idx="1">
                  <c:v>0.2</c:v>
                </c:pt>
              </c:numCache>
            </c:numRef>
          </c:val>
        </c:ser>
        <c:ser>
          <c:idx val="3"/>
          <c:order val="3"/>
          <c:tx>
            <c:strRef>
              <c:f>Sheet1!$A$5</c:f>
              <c:strCache>
                <c:ptCount val="1"/>
                <c:pt idx="0">
                  <c:v>Not so good/poor</c:v>
                </c:pt>
              </c:strCache>
            </c:strRef>
          </c:tx>
          <c:invertIfNegative val="0"/>
          <c:dLbls>
            <c:dLbl>
              <c:idx val="2"/>
              <c:layout>
                <c:manualLayout>
                  <c:x val="0.00152293936410926"/>
                  <c:y val="-0.0677710843373494"/>
                </c:manualLayout>
              </c:layout>
              <c:spPr/>
              <c:txPr>
                <a:bodyPr/>
                <a:lstStyle/>
                <a:p>
                  <a:pPr>
                    <a:defRPr sz="1400" b="1"/>
                  </a:pPr>
                  <a:endParaRPr lang="en-US"/>
                </a:p>
              </c:txPr>
              <c:showLegendKey val="0"/>
              <c:showVal val="1"/>
              <c:showCatName val="0"/>
              <c:showSerName val="0"/>
              <c:showPercent val="0"/>
              <c:showBubbleSize val="0"/>
            </c:dLbl>
            <c:dLbl>
              <c:idx val="6"/>
              <c:layout>
                <c:manualLayout>
                  <c:x val="0.00304587872821852"/>
                  <c:y val="-0.0677710843373494"/>
                </c:manualLayout>
              </c:layout>
              <c:showLegendKey val="0"/>
              <c:showVal val="1"/>
              <c:showCatName val="0"/>
              <c:showSerName val="0"/>
              <c:showPercent val="0"/>
              <c:showBubbleSize val="0"/>
            </c:dLbl>
            <c:dLbl>
              <c:idx val="10"/>
              <c:layout>
                <c:manualLayout>
                  <c:x val="0.00152293936410926"/>
                  <c:y val="-0.0715361445783133"/>
                </c:manualLayout>
              </c:layout>
              <c:showLegendKey val="0"/>
              <c:showVal val="1"/>
              <c:showCatName val="0"/>
              <c:showSerName val="0"/>
              <c:showPercent val="0"/>
              <c:showBubbleSize val="0"/>
            </c:dLbl>
            <c:dLbl>
              <c:idx val="14"/>
              <c:layout>
                <c:manualLayout>
                  <c:x val="0.00152293936410926"/>
                  <c:y val="-0.0602409638554217"/>
                </c:manualLayout>
              </c:layout>
              <c:showLegendKey val="0"/>
              <c:showVal val="1"/>
              <c:showCatName val="0"/>
              <c:showSerName val="0"/>
              <c:showPercent val="0"/>
              <c:showBubbleSize val="0"/>
            </c:dLbl>
            <c:txPr>
              <a:bodyPr/>
              <a:lstStyle/>
              <a:p>
                <a:pPr>
                  <a:defRPr sz="1400" b="0"/>
                </a:pPr>
                <a:endParaRPr lang="en-US"/>
              </a:p>
            </c:txPr>
            <c:showLegendKey val="0"/>
            <c:showVal val="1"/>
            <c:showCatName val="0"/>
            <c:showSerName val="0"/>
            <c:showPercent val="0"/>
            <c:showBubbleSize val="0"/>
            <c:showLeaderLines val="0"/>
          </c:dLbls>
          <c:val>
            <c:numRef>
              <c:f>Sheet1!$B$5:$D$5</c:f>
              <c:numCache>
                <c:formatCode>General</c:formatCode>
                <c:ptCount val="3"/>
                <c:pt idx="2" formatCode="0%">
                  <c:v>0.07</c:v>
                </c:pt>
              </c:numCache>
            </c:numRef>
          </c:val>
        </c:ser>
        <c:dLbls>
          <c:showLegendKey val="0"/>
          <c:showVal val="0"/>
          <c:showCatName val="0"/>
          <c:showSerName val="0"/>
          <c:showPercent val="0"/>
          <c:showBubbleSize val="0"/>
        </c:dLbls>
        <c:gapWidth val="41"/>
        <c:overlap val="100"/>
        <c:axId val="-2137178440"/>
        <c:axId val="-2132783480"/>
      </c:barChart>
      <c:catAx>
        <c:axId val="-2137178440"/>
        <c:scaling>
          <c:orientation val="minMax"/>
        </c:scaling>
        <c:delete val="1"/>
        <c:axPos val="b"/>
        <c:majorTickMark val="out"/>
        <c:minorTickMark val="none"/>
        <c:tickLblPos val="nextTo"/>
        <c:crossAx val="-2132783480"/>
        <c:crosses val="autoZero"/>
        <c:auto val="1"/>
        <c:lblAlgn val="ctr"/>
        <c:lblOffset val="100"/>
        <c:noMultiLvlLbl val="0"/>
      </c:catAx>
      <c:valAx>
        <c:axId val="-2132783480"/>
        <c:scaling>
          <c:orientation val="minMax"/>
          <c:max val="1.0"/>
          <c:min val="0.0"/>
        </c:scaling>
        <c:delete val="1"/>
        <c:axPos val="l"/>
        <c:numFmt formatCode="0%" sourceLinked="1"/>
        <c:majorTickMark val="out"/>
        <c:minorTickMark val="none"/>
        <c:tickLblPos val="nextTo"/>
        <c:crossAx val="-21371784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83266721724322"/>
          <c:y val="0.095503144654088"/>
          <c:w val="0.715210338911568"/>
          <c:h val="0.866001584707572"/>
        </c:manualLayout>
      </c:layout>
      <c:barChart>
        <c:barDir val="bar"/>
        <c:grouping val="stacked"/>
        <c:varyColors val="0"/>
        <c:ser>
          <c:idx val="0"/>
          <c:order val="0"/>
          <c:tx>
            <c:strRef>
              <c:f>Sheet1!$B$1</c:f>
              <c:strCache>
                <c:ptCount val="1"/>
                <c:pt idx="0">
                  <c:v>Very serious concern</c:v>
                </c:pt>
              </c:strCache>
            </c:strRef>
          </c:tx>
          <c:spPr>
            <a:solidFill>
              <a:schemeClr val="accent4"/>
            </a:solidFill>
          </c:spPr>
          <c:invertIfNegative val="0"/>
          <c:dLbls>
            <c:txPr>
              <a:bodyPr/>
              <a:lstStyle/>
              <a:p>
                <a:pPr>
                  <a:defRPr sz="1100" b="1">
                    <a:solidFill>
                      <a:schemeClr val="bg1"/>
                    </a:solidFill>
                  </a:defRPr>
                </a:pPr>
                <a:endParaRPr lang="en-US"/>
              </a:p>
            </c:txPr>
            <c:showLegendKey val="0"/>
            <c:showVal val="1"/>
            <c:showCatName val="0"/>
            <c:showSerName val="0"/>
            <c:showPercent val="0"/>
            <c:showBubbleSize val="0"/>
            <c:showLeaderLines val="0"/>
          </c:dLbls>
          <c:val>
            <c:numRef>
              <c:f>Sheet1!$B$2:$B$9</c:f>
              <c:numCache>
                <c:formatCode>0%</c:formatCode>
                <c:ptCount val="8"/>
                <c:pt idx="0">
                  <c:v>0.41</c:v>
                </c:pt>
                <c:pt idx="1">
                  <c:v>0.44</c:v>
                </c:pt>
                <c:pt idx="2">
                  <c:v>0.39</c:v>
                </c:pt>
                <c:pt idx="3">
                  <c:v>0.5</c:v>
                </c:pt>
                <c:pt idx="4">
                  <c:v>0.51</c:v>
                </c:pt>
                <c:pt idx="5">
                  <c:v>0.46</c:v>
                </c:pt>
                <c:pt idx="6">
                  <c:v>0.59</c:v>
                </c:pt>
                <c:pt idx="7">
                  <c:v>0.62</c:v>
                </c:pt>
              </c:numCache>
            </c:numRef>
          </c:val>
        </c:ser>
        <c:ser>
          <c:idx val="1"/>
          <c:order val="1"/>
          <c:tx>
            <c:strRef>
              <c:f>Sheet1!$C$1</c:f>
              <c:strCache>
                <c:ptCount val="1"/>
                <c:pt idx="0">
                  <c:v>Fairly serious concern</c:v>
                </c:pt>
              </c:strCache>
            </c:strRef>
          </c:tx>
          <c:spPr>
            <a:solidFill>
              <a:schemeClr val="accent5"/>
            </a:solidFill>
          </c:spPr>
          <c:invertIfNegative val="0"/>
          <c:val>
            <c:numRef>
              <c:f>Sheet1!$C$2:$C$9</c:f>
              <c:numCache>
                <c:formatCode>0%</c:formatCode>
                <c:ptCount val="8"/>
                <c:pt idx="0">
                  <c:v>0.33</c:v>
                </c:pt>
                <c:pt idx="1">
                  <c:v>0.31</c:v>
                </c:pt>
                <c:pt idx="2">
                  <c:v>0.39</c:v>
                </c:pt>
                <c:pt idx="3">
                  <c:v>0.28</c:v>
                </c:pt>
                <c:pt idx="4">
                  <c:v>0.27</c:v>
                </c:pt>
                <c:pt idx="5">
                  <c:v>0.34</c:v>
                </c:pt>
                <c:pt idx="6">
                  <c:v>0.26</c:v>
                </c:pt>
                <c:pt idx="7">
                  <c:v>0.25</c:v>
                </c:pt>
              </c:numCache>
            </c:numRef>
          </c:val>
        </c:ser>
        <c:dLbls>
          <c:showLegendKey val="0"/>
          <c:showVal val="0"/>
          <c:showCatName val="0"/>
          <c:showSerName val="0"/>
          <c:showPercent val="0"/>
          <c:showBubbleSize val="0"/>
        </c:dLbls>
        <c:gapWidth val="76"/>
        <c:overlap val="100"/>
        <c:axId val="-2120826008"/>
        <c:axId val="-2120823032"/>
      </c:barChart>
      <c:catAx>
        <c:axId val="-2120826008"/>
        <c:scaling>
          <c:orientation val="minMax"/>
        </c:scaling>
        <c:delete val="1"/>
        <c:axPos val="l"/>
        <c:majorTickMark val="out"/>
        <c:minorTickMark val="none"/>
        <c:tickLblPos val="nextTo"/>
        <c:crossAx val="-2120823032"/>
        <c:crosses val="autoZero"/>
        <c:auto val="1"/>
        <c:lblAlgn val="ctr"/>
        <c:lblOffset val="100"/>
        <c:noMultiLvlLbl val="0"/>
      </c:catAx>
      <c:valAx>
        <c:axId val="-2120823032"/>
        <c:scaling>
          <c:orientation val="minMax"/>
        </c:scaling>
        <c:delete val="1"/>
        <c:axPos val="b"/>
        <c:numFmt formatCode="0%" sourceLinked="1"/>
        <c:majorTickMark val="out"/>
        <c:minorTickMark val="none"/>
        <c:tickLblPos val="nextTo"/>
        <c:crossAx val="-2120826008"/>
        <c:crosses val="autoZero"/>
        <c:crossBetween val="between"/>
      </c:valAx>
    </c:plotArea>
    <c:legend>
      <c:legendPos val="t"/>
      <c:overlay val="0"/>
      <c:spPr>
        <a:ln>
          <a:solidFill>
            <a:schemeClr val="tx1"/>
          </a:solidFill>
        </a:ln>
      </c:spPr>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invertIfNegative val="0"/>
          <c:dPt>
            <c:idx val="0"/>
            <c:invertIfNegative val="0"/>
            <c:bubble3D val="0"/>
            <c:spPr>
              <a:solidFill>
                <a:schemeClr val="accent4"/>
              </a:solidFill>
            </c:spPr>
          </c:dPt>
          <c:dPt>
            <c:idx val="2"/>
            <c:invertIfNegative val="0"/>
            <c:bubble3D val="0"/>
            <c:spPr>
              <a:solidFill>
                <a:schemeClr val="accent1"/>
              </a:solidFill>
            </c:spPr>
          </c:dPt>
          <c:val>
            <c:numRef>
              <c:f>Sheet1!$B$2:$D$2</c:f>
              <c:numCache>
                <c:formatCode>General</c:formatCode>
                <c:ptCount val="3"/>
                <c:pt idx="0" formatCode="0%">
                  <c:v>0.13</c:v>
                </c:pt>
                <c:pt idx="2" formatCode="0%">
                  <c:v>0.6</c:v>
                </c:pt>
              </c:numCache>
            </c:numRef>
          </c:val>
        </c:ser>
        <c:ser>
          <c:idx val="1"/>
          <c:order val="1"/>
          <c:spPr>
            <a:solidFill>
              <a:schemeClr val="accent2"/>
            </a:solidFill>
          </c:spPr>
          <c:invertIfNegative val="0"/>
          <c:dPt>
            <c:idx val="0"/>
            <c:invertIfNegative val="0"/>
            <c:bubble3D val="0"/>
            <c:spPr>
              <a:solidFill>
                <a:schemeClr val="accent5"/>
              </a:solidFill>
            </c:spPr>
          </c:dPt>
          <c:val>
            <c:numRef>
              <c:f>Sheet1!$B$3:$D$3</c:f>
              <c:numCache>
                <c:formatCode>General</c:formatCode>
                <c:ptCount val="3"/>
                <c:pt idx="0" formatCode="0%">
                  <c:v>0.07</c:v>
                </c:pt>
                <c:pt idx="2" formatCode="0%">
                  <c:v>0.2</c:v>
                </c:pt>
              </c:numCache>
            </c:numRef>
          </c:val>
        </c:ser>
        <c:dLbls>
          <c:showLegendKey val="0"/>
          <c:showVal val="0"/>
          <c:showCatName val="0"/>
          <c:showSerName val="0"/>
          <c:showPercent val="0"/>
          <c:showBubbleSize val="0"/>
        </c:dLbls>
        <c:gapWidth val="150"/>
        <c:overlap val="100"/>
        <c:axId val="-2120791400"/>
        <c:axId val="-2120788424"/>
      </c:barChart>
      <c:catAx>
        <c:axId val="-2120791400"/>
        <c:scaling>
          <c:orientation val="minMax"/>
        </c:scaling>
        <c:delete val="1"/>
        <c:axPos val="l"/>
        <c:majorTickMark val="out"/>
        <c:minorTickMark val="none"/>
        <c:tickLblPos val="nextTo"/>
        <c:crossAx val="-2120788424"/>
        <c:crosses val="autoZero"/>
        <c:auto val="1"/>
        <c:lblAlgn val="ctr"/>
        <c:lblOffset val="100"/>
        <c:noMultiLvlLbl val="0"/>
      </c:catAx>
      <c:valAx>
        <c:axId val="-2120788424"/>
        <c:scaling>
          <c:orientation val="minMax"/>
          <c:max val="1.0"/>
          <c:min val="0.0"/>
        </c:scaling>
        <c:delete val="1"/>
        <c:axPos val="b"/>
        <c:numFmt formatCode="0%" sourceLinked="1"/>
        <c:majorTickMark val="out"/>
        <c:minorTickMark val="none"/>
        <c:tickLblPos val="nextTo"/>
        <c:crossAx val="-212079140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83266721724322"/>
          <c:y val="0.095503144654088"/>
          <c:w val="0.715210338911568"/>
          <c:h val="0.866001584707572"/>
        </c:manualLayout>
      </c:layout>
      <c:barChart>
        <c:barDir val="bar"/>
        <c:grouping val="stacked"/>
        <c:varyColors val="0"/>
        <c:ser>
          <c:idx val="0"/>
          <c:order val="0"/>
          <c:tx>
            <c:strRef>
              <c:f>Sheet1!$B$1</c:f>
              <c:strCache>
                <c:ptCount val="1"/>
                <c:pt idx="0">
                  <c:v>Strongly approve of this proposal</c:v>
                </c:pt>
              </c:strCache>
            </c:strRef>
          </c:tx>
          <c:spPr>
            <a:solidFill>
              <a:schemeClr val="accent1"/>
            </a:solidFill>
          </c:spPr>
          <c:invertIfNegative val="0"/>
          <c:dLbls>
            <c:txPr>
              <a:bodyPr/>
              <a:lstStyle/>
              <a:p>
                <a:pPr>
                  <a:defRPr sz="1100" b="1">
                    <a:solidFill>
                      <a:schemeClr val="bg1"/>
                    </a:solidFill>
                  </a:defRPr>
                </a:pPr>
                <a:endParaRPr lang="en-US"/>
              </a:p>
            </c:txPr>
            <c:showLegendKey val="0"/>
            <c:showVal val="1"/>
            <c:showCatName val="0"/>
            <c:showSerName val="0"/>
            <c:showPercent val="0"/>
            <c:showBubbleSize val="0"/>
            <c:showLeaderLines val="0"/>
          </c:dLbls>
          <c:val>
            <c:numRef>
              <c:f>Sheet1!$B$2:$B$7</c:f>
              <c:numCache>
                <c:formatCode>0%</c:formatCode>
                <c:ptCount val="6"/>
                <c:pt idx="0">
                  <c:v>0.58</c:v>
                </c:pt>
                <c:pt idx="1">
                  <c:v>0.58</c:v>
                </c:pt>
                <c:pt idx="2">
                  <c:v>0.54</c:v>
                </c:pt>
                <c:pt idx="3">
                  <c:v>0.55</c:v>
                </c:pt>
                <c:pt idx="4">
                  <c:v>0.58</c:v>
                </c:pt>
                <c:pt idx="5">
                  <c:v>0.6</c:v>
                </c:pt>
              </c:numCache>
            </c:numRef>
          </c:val>
        </c:ser>
        <c:ser>
          <c:idx val="1"/>
          <c:order val="1"/>
          <c:tx>
            <c:strRef>
              <c:f>Sheet1!$C$1</c:f>
              <c:strCache>
                <c:ptCount val="1"/>
                <c:pt idx="0">
                  <c:v>Somewhat approve</c:v>
                </c:pt>
              </c:strCache>
            </c:strRef>
          </c:tx>
          <c:spPr>
            <a:solidFill>
              <a:schemeClr val="accent2"/>
            </a:solidFill>
          </c:spPr>
          <c:invertIfNegative val="0"/>
          <c:val>
            <c:numRef>
              <c:f>Sheet1!$C$2:$C$7</c:f>
              <c:numCache>
                <c:formatCode>0%</c:formatCode>
                <c:ptCount val="6"/>
                <c:pt idx="0">
                  <c:v>0.32</c:v>
                </c:pt>
                <c:pt idx="1">
                  <c:v>0.32</c:v>
                </c:pt>
                <c:pt idx="2">
                  <c:v>0.37</c:v>
                </c:pt>
                <c:pt idx="3">
                  <c:v>0.38</c:v>
                </c:pt>
                <c:pt idx="4">
                  <c:v>0.35</c:v>
                </c:pt>
                <c:pt idx="5">
                  <c:v>0.34</c:v>
                </c:pt>
              </c:numCache>
            </c:numRef>
          </c:val>
        </c:ser>
        <c:dLbls>
          <c:showLegendKey val="0"/>
          <c:showVal val="0"/>
          <c:showCatName val="0"/>
          <c:showSerName val="0"/>
          <c:showPercent val="0"/>
          <c:showBubbleSize val="0"/>
        </c:dLbls>
        <c:gapWidth val="76"/>
        <c:overlap val="100"/>
        <c:axId val="-2122082920"/>
        <c:axId val="-2122079976"/>
      </c:barChart>
      <c:catAx>
        <c:axId val="-2122082920"/>
        <c:scaling>
          <c:orientation val="minMax"/>
        </c:scaling>
        <c:delete val="1"/>
        <c:axPos val="l"/>
        <c:majorTickMark val="out"/>
        <c:minorTickMark val="none"/>
        <c:tickLblPos val="nextTo"/>
        <c:crossAx val="-2122079976"/>
        <c:crosses val="autoZero"/>
        <c:auto val="1"/>
        <c:lblAlgn val="ctr"/>
        <c:lblOffset val="100"/>
        <c:noMultiLvlLbl val="0"/>
      </c:catAx>
      <c:valAx>
        <c:axId val="-2122079976"/>
        <c:scaling>
          <c:orientation val="minMax"/>
        </c:scaling>
        <c:delete val="1"/>
        <c:axPos val="b"/>
        <c:numFmt formatCode="0%" sourceLinked="1"/>
        <c:majorTickMark val="out"/>
        <c:minorTickMark val="none"/>
        <c:tickLblPos val="nextTo"/>
        <c:crossAx val="-2122082920"/>
        <c:crosses val="autoZero"/>
        <c:crossBetween val="between"/>
      </c:valAx>
    </c:plotArea>
    <c:legend>
      <c:legendPos val="t"/>
      <c:overlay val="0"/>
      <c:spPr>
        <a:ln>
          <a:solidFill>
            <a:schemeClr val="tx1"/>
          </a:solidFill>
        </a:ln>
      </c:spPr>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83266721724322"/>
          <c:y val="0.095503144654088"/>
          <c:w val="0.715210338911568"/>
          <c:h val="0.866001584707572"/>
        </c:manualLayout>
      </c:layout>
      <c:barChart>
        <c:barDir val="bar"/>
        <c:grouping val="stacked"/>
        <c:varyColors val="0"/>
        <c:ser>
          <c:idx val="0"/>
          <c:order val="0"/>
          <c:tx>
            <c:strRef>
              <c:f>Sheet1!$B$1</c:f>
              <c:strCache>
                <c:ptCount val="1"/>
                <c:pt idx="0">
                  <c:v>Strongly approve of this proposal</c:v>
                </c:pt>
              </c:strCache>
            </c:strRef>
          </c:tx>
          <c:spPr>
            <a:solidFill>
              <a:schemeClr val="accent1"/>
            </a:solidFill>
          </c:spPr>
          <c:invertIfNegative val="0"/>
          <c:dLbls>
            <c:txPr>
              <a:bodyPr/>
              <a:lstStyle/>
              <a:p>
                <a:pPr>
                  <a:defRPr sz="1100" b="1">
                    <a:solidFill>
                      <a:schemeClr val="bg1"/>
                    </a:solidFill>
                  </a:defRPr>
                </a:pPr>
                <a:endParaRPr lang="en-US"/>
              </a:p>
            </c:txPr>
            <c:showLegendKey val="0"/>
            <c:showVal val="1"/>
            <c:showCatName val="0"/>
            <c:showSerName val="0"/>
            <c:showPercent val="0"/>
            <c:showBubbleSize val="0"/>
            <c:showLeaderLines val="0"/>
          </c:dLbls>
          <c:val>
            <c:numRef>
              <c:f>Sheet1!$B$2:$B$6</c:f>
              <c:numCache>
                <c:formatCode>0%</c:formatCode>
                <c:ptCount val="5"/>
                <c:pt idx="0">
                  <c:v>0.39</c:v>
                </c:pt>
                <c:pt idx="1">
                  <c:v>0.51</c:v>
                </c:pt>
                <c:pt idx="2">
                  <c:v>0.45</c:v>
                </c:pt>
                <c:pt idx="3">
                  <c:v>0.47</c:v>
                </c:pt>
                <c:pt idx="4">
                  <c:v>0.54</c:v>
                </c:pt>
              </c:numCache>
            </c:numRef>
          </c:val>
        </c:ser>
        <c:ser>
          <c:idx val="1"/>
          <c:order val="1"/>
          <c:tx>
            <c:strRef>
              <c:f>Sheet1!$C$1</c:f>
              <c:strCache>
                <c:ptCount val="1"/>
                <c:pt idx="0">
                  <c:v>Somewhat approve</c:v>
                </c:pt>
              </c:strCache>
            </c:strRef>
          </c:tx>
          <c:spPr>
            <a:solidFill>
              <a:schemeClr val="accent2"/>
            </a:solidFill>
          </c:spPr>
          <c:invertIfNegative val="0"/>
          <c:val>
            <c:numRef>
              <c:f>Sheet1!$C$2:$C$6</c:f>
              <c:numCache>
                <c:formatCode>0%</c:formatCode>
                <c:ptCount val="5"/>
                <c:pt idx="0">
                  <c:v>0.45</c:v>
                </c:pt>
                <c:pt idx="1">
                  <c:v>0.35</c:v>
                </c:pt>
                <c:pt idx="2">
                  <c:v>0.42</c:v>
                </c:pt>
                <c:pt idx="3">
                  <c:v>0.42</c:v>
                </c:pt>
                <c:pt idx="4">
                  <c:v>0.35</c:v>
                </c:pt>
              </c:numCache>
            </c:numRef>
          </c:val>
        </c:ser>
        <c:dLbls>
          <c:showLegendKey val="0"/>
          <c:showVal val="0"/>
          <c:showCatName val="0"/>
          <c:showSerName val="0"/>
          <c:showPercent val="0"/>
          <c:showBubbleSize val="0"/>
        </c:dLbls>
        <c:gapWidth val="119"/>
        <c:overlap val="100"/>
        <c:axId val="-2122014552"/>
        <c:axId val="-2122011576"/>
      </c:barChart>
      <c:catAx>
        <c:axId val="-2122014552"/>
        <c:scaling>
          <c:orientation val="minMax"/>
        </c:scaling>
        <c:delete val="1"/>
        <c:axPos val="l"/>
        <c:majorTickMark val="out"/>
        <c:minorTickMark val="none"/>
        <c:tickLblPos val="nextTo"/>
        <c:crossAx val="-2122011576"/>
        <c:crosses val="autoZero"/>
        <c:auto val="1"/>
        <c:lblAlgn val="ctr"/>
        <c:lblOffset val="100"/>
        <c:noMultiLvlLbl val="0"/>
      </c:catAx>
      <c:valAx>
        <c:axId val="-2122011576"/>
        <c:scaling>
          <c:orientation val="minMax"/>
        </c:scaling>
        <c:delete val="1"/>
        <c:axPos val="b"/>
        <c:numFmt formatCode="0%" sourceLinked="1"/>
        <c:majorTickMark val="out"/>
        <c:minorTickMark val="none"/>
        <c:tickLblPos val="nextTo"/>
        <c:crossAx val="-2122014552"/>
        <c:crosses val="autoZero"/>
        <c:crossBetween val="between"/>
      </c:valAx>
    </c:plotArea>
    <c:legend>
      <c:legendPos val="t"/>
      <c:overlay val="0"/>
      <c:spPr>
        <a:ln>
          <a:solidFill>
            <a:schemeClr val="tx1"/>
          </a:solidFill>
        </a:ln>
      </c:spPr>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0167523330052019"/>
          <c:y val="0.0499845840053126"/>
          <c:w val="0.966495333989596"/>
          <c:h val="0.908599753344085"/>
        </c:manualLayout>
      </c:layout>
      <c:barChart>
        <c:barDir val="col"/>
        <c:grouping val="stacked"/>
        <c:varyColors val="0"/>
        <c:ser>
          <c:idx val="0"/>
          <c:order val="0"/>
          <c:tx>
            <c:strRef>
              <c:f>Sheet1!$A$2</c:f>
              <c:strCache>
                <c:ptCount val="1"/>
              </c:strCache>
            </c:strRef>
          </c:tx>
          <c:spPr>
            <a:solidFill>
              <a:schemeClr val="accent1"/>
            </a:solidFill>
          </c:spPr>
          <c:invertIfNegative val="0"/>
          <c:dLbls>
            <c:dLbl>
              <c:idx val="0"/>
              <c:layout>
                <c:manualLayout>
                  <c:x val="0.0"/>
                  <c:y val="0.0225903614457831"/>
                </c:manualLayout>
              </c:layout>
              <c:spPr/>
              <c:txPr>
                <a:bodyPr/>
                <a:lstStyle/>
                <a:p>
                  <a:pPr>
                    <a:defRPr sz="1100" b="1">
                      <a:solidFill>
                        <a:schemeClr val="bg1"/>
                      </a:solidFill>
                    </a:defRPr>
                  </a:pPr>
                  <a:endParaRPr lang="en-US"/>
                </a:p>
              </c:txPr>
              <c:showLegendKey val="0"/>
              <c:showVal val="1"/>
              <c:showCatName val="0"/>
              <c:showSerName val="0"/>
              <c:showPercent val="0"/>
              <c:showBubbleSize val="0"/>
            </c:dLbl>
            <c:txPr>
              <a:bodyPr/>
              <a:lstStyle/>
              <a:p>
                <a:pPr>
                  <a:defRPr sz="1100" b="0">
                    <a:solidFill>
                      <a:schemeClr val="bg1"/>
                    </a:solidFill>
                  </a:defRPr>
                </a:pPr>
                <a:endParaRPr lang="en-US"/>
              </a:p>
            </c:txPr>
            <c:showLegendKey val="0"/>
            <c:showVal val="1"/>
            <c:showCatName val="0"/>
            <c:showSerName val="0"/>
            <c:showPercent val="0"/>
            <c:showBubbleSize val="0"/>
            <c:showLeaderLines val="0"/>
          </c:dLbls>
          <c:val>
            <c:numRef>
              <c:f>Sheet1!$B$2:$D$2</c:f>
              <c:numCache>
                <c:formatCode>General</c:formatCode>
                <c:ptCount val="3"/>
                <c:pt idx="0" formatCode="0%">
                  <c:v>0.13</c:v>
                </c:pt>
              </c:numCache>
            </c:numRef>
          </c:val>
        </c:ser>
        <c:ser>
          <c:idx val="1"/>
          <c:order val="1"/>
          <c:tx>
            <c:strRef>
              <c:f>Sheet1!$A$3</c:f>
              <c:strCache>
                <c:ptCount val="1"/>
              </c:strCache>
            </c:strRef>
          </c:tx>
          <c:spPr>
            <a:solidFill>
              <a:schemeClr val="accent2"/>
            </a:solidFill>
          </c:spPr>
          <c:invertIfNegative val="0"/>
          <c:val>
            <c:numRef>
              <c:f>Sheet1!$B$3:$D$3</c:f>
              <c:numCache>
                <c:formatCode>General</c:formatCode>
                <c:ptCount val="3"/>
                <c:pt idx="0" formatCode="0%">
                  <c:v>0.19</c:v>
                </c:pt>
              </c:numCache>
            </c:numRef>
          </c:val>
        </c:ser>
        <c:ser>
          <c:idx val="2"/>
          <c:order val="2"/>
          <c:tx>
            <c:strRef>
              <c:f>Sheet1!$A$4</c:f>
              <c:strCache>
                <c:ptCount val="1"/>
              </c:strCache>
            </c:strRef>
          </c:tx>
          <c:spPr>
            <a:solidFill>
              <a:schemeClr val="accent4"/>
            </a:solidFill>
          </c:spPr>
          <c:invertIfNegative val="0"/>
          <c:dLbls>
            <c:txPr>
              <a:bodyPr/>
              <a:lstStyle/>
              <a:p>
                <a:pPr>
                  <a:defRPr sz="1100" b="1">
                    <a:solidFill>
                      <a:schemeClr val="bg1"/>
                    </a:solidFill>
                  </a:defRPr>
                </a:pPr>
                <a:endParaRPr lang="en-US"/>
              </a:p>
            </c:txPr>
            <c:showLegendKey val="0"/>
            <c:showVal val="1"/>
            <c:showCatName val="0"/>
            <c:showSerName val="0"/>
            <c:showPercent val="0"/>
            <c:showBubbleSize val="0"/>
            <c:showLeaderLines val="0"/>
          </c:dLbls>
          <c:val>
            <c:numRef>
              <c:f>Sheet1!$B$4:$D$4</c:f>
              <c:numCache>
                <c:formatCode>0%</c:formatCode>
                <c:ptCount val="3"/>
                <c:pt idx="1">
                  <c:v>0.43</c:v>
                </c:pt>
              </c:numCache>
            </c:numRef>
          </c:val>
        </c:ser>
        <c:ser>
          <c:idx val="3"/>
          <c:order val="3"/>
          <c:tx>
            <c:strRef>
              <c:f>Sheet1!$A$5</c:f>
              <c:strCache>
                <c:ptCount val="1"/>
              </c:strCache>
            </c:strRef>
          </c:tx>
          <c:spPr>
            <a:solidFill>
              <a:schemeClr val="accent5"/>
            </a:solidFill>
          </c:spPr>
          <c:invertIfNegative val="0"/>
          <c:val>
            <c:numRef>
              <c:f>Sheet1!$B$5:$D$5</c:f>
              <c:numCache>
                <c:formatCode>0%</c:formatCode>
                <c:ptCount val="3"/>
                <c:pt idx="1">
                  <c:v>0.25</c:v>
                </c:pt>
              </c:numCache>
            </c:numRef>
          </c:val>
        </c:ser>
        <c:dLbls>
          <c:showLegendKey val="0"/>
          <c:showVal val="0"/>
          <c:showCatName val="0"/>
          <c:showSerName val="0"/>
          <c:showPercent val="0"/>
          <c:showBubbleSize val="0"/>
        </c:dLbls>
        <c:gapWidth val="59"/>
        <c:overlap val="100"/>
        <c:axId val="-2121936952"/>
        <c:axId val="-2121933864"/>
      </c:barChart>
      <c:catAx>
        <c:axId val="-2121936952"/>
        <c:scaling>
          <c:orientation val="minMax"/>
        </c:scaling>
        <c:delete val="1"/>
        <c:axPos val="b"/>
        <c:majorTickMark val="out"/>
        <c:minorTickMark val="none"/>
        <c:tickLblPos val="nextTo"/>
        <c:crossAx val="-2121933864"/>
        <c:crosses val="autoZero"/>
        <c:auto val="1"/>
        <c:lblAlgn val="ctr"/>
        <c:lblOffset val="100"/>
        <c:noMultiLvlLbl val="0"/>
      </c:catAx>
      <c:valAx>
        <c:axId val="-2121933864"/>
        <c:scaling>
          <c:orientation val="minMax"/>
          <c:max val="1.0"/>
          <c:min val="0.0"/>
        </c:scaling>
        <c:delete val="1"/>
        <c:axPos val="l"/>
        <c:numFmt formatCode="0%" sourceLinked="1"/>
        <c:majorTickMark val="out"/>
        <c:minorTickMark val="none"/>
        <c:tickLblPos val="nextTo"/>
        <c:crossAx val="-212193695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55853813170356"/>
          <c:y val="0.136055884314225"/>
          <c:w val="0.654292764347198"/>
          <c:h val="0.822687675458"/>
        </c:manualLayout>
      </c:layout>
      <c:barChart>
        <c:barDir val="bar"/>
        <c:grouping val="stacked"/>
        <c:varyColors val="0"/>
        <c:ser>
          <c:idx val="0"/>
          <c:order val="0"/>
          <c:tx>
            <c:strRef>
              <c:f>Sheet1!$B$1</c:f>
              <c:strCache>
                <c:ptCount val="1"/>
                <c:pt idx="0">
                  <c:v>Great deal/fair amount of confidence</c:v>
                </c:pt>
              </c:strCache>
            </c:strRef>
          </c:tx>
          <c:invertIfNegative val="0"/>
          <c:dLbls>
            <c:txPr>
              <a:bodyPr/>
              <a:lstStyle/>
              <a:p>
                <a:pPr>
                  <a:defRPr sz="1100" b="1">
                    <a:solidFill>
                      <a:schemeClr val="bg1"/>
                    </a:solidFill>
                  </a:defRPr>
                </a:pPr>
                <a:endParaRPr lang="en-US"/>
              </a:p>
            </c:txPr>
            <c:showLegendKey val="0"/>
            <c:showVal val="1"/>
            <c:showCatName val="0"/>
            <c:showSerName val="0"/>
            <c:showPercent val="0"/>
            <c:showBubbleSize val="0"/>
            <c:showLeaderLines val="0"/>
          </c:dLbls>
          <c:val>
            <c:numRef>
              <c:f>Sheet1!$B$2:$B$11</c:f>
              <c:numCache>
                <c:formatCode>0%</c:formatCode>
                <c:ptCount val="10"/>
                <c:pt idx="0">
                  <c:v>0.23</c:v>
                </c:pt>
                <c:pt idx="1">
                  <c:v>0.33</c:v>
                </c:pt>
                <c:pt idx="2">
                  <c:v>0.33</c:v>
                </c:pt>
                <c:pt idx="3">
                  <c:v>0.38</c:v>
                </c:pt>
                <c:pt idx="4">
                  <c:v>0.4</c:v>
                </c:pt>
                <c:pt idx="5">
                  <c:v>0.42</c:v>
                </c:pt>
                <c:pt idx="6">
                  <c:v>0.45</c:v>
                </c:pt>
                <c:pt idx="7">
                  <c:v>0.71</c:v>
                </c:pt>
                <c:pt idx="8">
                  <c:v>0.71</c:v>
                </c:pt>
                <c:pt idx="9">
                  <c:v>0.79</c:v>
                </c:pt>
              </c:numCache>
            </c:numRef>
          </c:val>
        </c:ser>
        <c:ser>
          <c:idx val="1"/>
          <c:order val="1"/>
          <c:tx>
            <c:strRef>
              <c:f>Sheet1!$C$1</c:f>
              <c:strCache>
                <c:ptCount val="1"/>
                <c:pt idx="0">
                  <c:v>Just some/very little/no confidence</c:v>
                </c:pt>
              </c:strCache>
            </c:strRef>
          </c:tx>
          <c:spPr>
            <a:solidFill>
              <a:schemeClr val="accent4"/>
            </a:solidFill>
          </c:spPr>
          <c:invertIfNegative val="0"/>
          <c:dLbls>
            <c:txPr>
              <a:bodyPr/>
              <a:lstStyle/>
              <a:p>
                <a:pPr>
                  <a:defRPr sz="1100" b="1">
                    <a:solidFill>
                      <a:schemeClr val="bg1"/>
                    </a:solidFill>
                  </a:defRPr>
                </a:pPr>
                <a:endParaRPr lang="en-US"/>
              </a:p>
            </c:txPr>
            <c:showLegendKey val="0"/>
            <c:showVal val="1"/>
            <c:showCatName val="0"/>
            <c:showSerName val="0"/>
            <c:showPercent val="0"/>
            <c:showBubbleSize val="0"/>
            <c:showLeaderLines val="0"/>
          </c:dLbls>
          <c:val>
            <c:numRef>
              <c:f>Sheet1!$C$2:$C$11</c:f>
              <c:numCache>
                <c:formatCode>0%</c:formatCode>
                <c:ptCount val="10"/>
                <c:pt idx="0">
                  <c:v>0.77</c:v>
                </c:pt>
                <c:pt idx="1">
                  <c:v>0.67</c:v>
                </c:pt>
                <c:pt idx="2">
                  <c:v>0.67</c:v>
                </c:pt>
                <c:pt idx="3">
                  <c:v>0.62</c:v>
                </c:pt>
                <c:pt idx="4">
                  <c:v>0.6</c:v>
                </c:pt>
                <c:pt idx="5">
                  <c:v>0.58</c:v>
                </c:pt>
                <c:pt idx="6">
                  <c:v>0.55</c:v>
                </c:pt>
                <c:pt idx="7">
                  <c:v>0.29</c:v>
                </c:pt>
                <c:pt idx="8">
                  <c:v>0.29</c:v>
                </c:pt>
                <c:pt idx="9">
                  <c:v>0.21</c:v>
                </c:pt>
              </c:numCache>
            </c:numRef>
          </c:val>
        </c:ser>
        <c:dLbls>
          <c:showLegendKey val="0"/>
          <c:showVal val="0"/>
          <c:showCatName val="0"/>
          <c:showSerName val="0"/>
          <c:showPercent val="0"/>
          <c:showBubbleSize val="0"/>
        </c:dLbls>
        <c:gapWidth val="55"/>
        <c:overlap val="100"/>
        <c:axId val="-2121880424"/>
        <c:axId val="-2121877512"/>
      </c:barChart>
      <c:catAx>
        <c:axId val="-2121880424"/>
        <c:scaling>
          <c:orientation val="minMax"/>
        </c:scaling>
        <c:delete val="1"/>
        <c:axPos val="l"/>
        <c:majorTickMark val="out"/>
        <c:minorTickMark val="none"/>
        <c:tickLblPos val="nextTo"/>
        <c:crossAx val="-2121877512"/>
        <c:crosses val="autoZero"/>
        <c:auto val="1"/>
        <c:lblAlgn val="ctr"/>
        <c:lblOffset val="100"/>
        <c:noMultiLvlLbl val="0"/>
      </c:catAx>
      <c:valAx>
        <c:axId val="-2121877512"/>
        <c:scaling>
          <c:orientation val="minMax"/>
          <c:max val="1.0"/>
          <c:min val="0.0"/>
        </c:scaling>
        <c:delete val="1"/>
        <c:axPos val="b"/>
        <c:numFmt formatCode="0%" sourceLinked="1"/>
        <c:majorTickMark val="out"/>
        <c:minorTickMark val="none"/>
        <c:tickLblPos val="nextTo"/>
        <c:crossAx val="-2121880424"/>
        <c:crosses val="autoZero"/>
        <c:crossBetween val="between"/>
      </c:valAx>
    </c:plotArea>
    <c:legend>
      <c:legendPos val="t"/>
      <c:layout>
        <c:manualLayout>
          <c:xMode val="edge"/>
          <c:yMode val="edge"/>
          <c:x val="0.117692993891334"/>
          <c:y val="0.0355259570901367"/>
          <c:w val="0.734155224935146"/>
          <c:h val="0.0622540901896481"/>
        </c:manualLayout>
      </c:layout>
      <c:overlay val="0"/>
      <c:spPr>
        <a:ln>
          <a:solidFill>
            <a:schemeClr val="tx1"/>
          </a:solidFill>
        </a:ln>
      </c:spPr>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0167523330052019"/>
          <c:y val="0.0499845840053126"/>
          <c:w val="0.916863435668847"/>
          <c:h val="0.908599753344085"/>
        </c:manualLayout>
      </c:layout>
      <c:barChart>
        <c:barDir val="col"/>
        <c:grouping val="stacked"/>
        <c:varyColors val="0"/>
        <c:ser>
          <c:idx val="0"/>
          <c:order val="0"/>
          <c:spPr>
            <a:solidFill>
              <a:schemeClr val="accent1"/>
            </a:solidFill>
          </c:spPr>
          <c:invertIfNegative val="0"/>
          <c:dLbls>
            <c:dLbl>
              <c:idx val="0"/>
              <c:layout>
                <c:manualLayout>
                  <c:x val="0.0"/>
                  <c:y val="0.0225903614457831"/>
                </c:manualLayout>
              </c:layout>
              <c:spPr/>
              <c:txPr>
                <a:bodyPr/>
                <a:lstStyle/>
                <a:p>
                  <a:pPr>
                    <a:defRPr sz="1100" b="1">
                      <a:solidFill>
                        <a:schemeClr val="bg1"/>
                      </a:solidFill>
                    </a:defRPr>
                  </a:pPr>
                  <a:endParaRPr lang="en-US"/>
                </a:p>
              </c:txPr>
              <c:showLegendKey val="0"/>
              <c:showVal val="1"/>
              <c:showCatName val="0"/>
              <c:showSerName val="0"/>
              <c:showPercent val="0"/>
              <c:showBubbleSize val="0"/>
            </c:dLbl>
            <c:dLbl>
              <c:idx val="3"/>
              <c:layout>
                <c:manualLayout>
                  <c:x val="0.00173837485767911"/>
                  <c:y val="0.0188253012048193"/>
                </c:manualLayout>
              </c:layout>
              <c:spPr/>
              <c:txPr>
                <a:bodyPr/>
                <a:lstStyle/>
                <a:p>
                  <a:pPr>
                    <a:defRPr sz="1100" b="1">
                      <a:solidFill>
                        <a:schemeClr val="bg1"/>
                      </a:solidFill>
                    </a:defRPr>
                  </a:pPr>
                  <a:endParaRPr lang="en-US"/>
                </a:p>
              </c:txPr>
              <c:showLegendKey val="0"/>
              <c:showVal val="1"/>
              <c:showCatName val="0"/>
              <c:showSerName val="0"/>
              <c:showPercent val="0"/>
              <c:showBubbleSize val="0"/>
            </c:dLbl>
            <c:txPr>
              <a:bodyPr/>
              <a:lstStyle/>
              <a:p>
                <a:pPr>
                  <a:defRPr sz="1100" b="0">
                    <a:solidFill>
                      <a:schemeClr val="bg1"/>
                    </a:solidFill>
                  </a:defRPr>
                </a:pPr>
                <a:endParaRPr lang="en-US"/>
              </a:p>
            </c:txPr>
            <c:showLegendKey val="0"/>
            <c:showVal val="1"/>
            <c:showCatName val="0"/>
            <c:showSerName val="0"/>
            <c:showPercent val="0"/>
            <c:showBubbleSize val="0"/>
            <c:showLeaderLines val="0"/>
          </c:dLbls>
          <c:val>
            <c:numRef>
              <c:f>Sheet1!$B$2:$F$2</c:f>
              <c:numCache>
                <c:formatCode>General</c:formatCode>
                <c:ptCount val="5"/>
                <c:pt idx="0" formatCode="0%">
                  <c:v>0.19</c:v>
                </c:pt>
                <c:pt idx="3" formatCode="0%">
                  <c:v>0.15</c:v>
                </c:pt>
              </c:numCache>
            </c:numRef>
          </c:val>
        </c:ser>
        <c:ser>
          <c:idx val="1"/>
          <c:order val="1"/>
          <c:invertIfNegative val="0"/>
          <c:dLbls>
            <c:dLbl>
              <c:idx val="0"/>
              <c:showLegendKey val="0"/>
              <c:showVal val="1"/>
              <c:showCatName val="0"/>
              <c:showSerName val="0"/>
              <c:showPercent val="0"/>
              <c:showBubbleSize val="0"/>
            </c:dLbl>
            <c:txPr>
              <a:bodyPr/>
              <a:lstStyle/>
              <a:p>
                <a:pPr>
                  <a:defRPr sz="1100" b="1">
                    <a:solidFill>
                      <a:schemeClr val="bg1"/>
                    </a:solidFill>
                  </a:defRPr>
                </a:pPr>
                <a:endParaRPr lang="en-US"/>
              </a:p>
            </c:txPr>
            <c:showLegendKey val="0"/>
            <c:showVal val="0"/>
            <c:showCatName val="0"/>
            <c:showSerName val="0"/>
            <c:showPercent val="0"/>
            <c:showBubbleSize val="0"/>
          </c:dLbls>
          <c:val>
            <c:numRef>
              <c:f>Sheet1!$B$3:$F$3</c:f>
              <c:numCache>
                <c:formatCode>General</c:formatCode>
                <c:ptCount val="5"/>
                <c:pt idx="0" formatCode="0%">
                  <c:v>0.32</c:v>
                </c:pt>
                <c:pt idx="3" formatCode="0%">
                  <c:v>0.08</c:v>
                </c:pt>
              </c:numCache>
            </c:numRef>
          </c:val>
        </c:ser>
        <c:ser>
          <c:idx val="2"/>
          <c:order val="2"/>
          <c:invertIfNegative val="0"/>
          <c:dPt>
            <c:idx val="0"/>
            <c:invertIfNegative val="0"/>
            <c:bubble3D val="0"/>
            <c:spPr>
              <a:solidFill>
                <a:schemeClr val="accent2">
                  <a:lumMod val="40000"/>
                  <a:lumOff val="60000"/>
                </a:schemeClr>
              </a:solidFill>
            </c:spPr>
          </c:dPt>
          <c:dLbls>
            <c:dLbl>
              <c:idx val="0"/>
              <c:showLegendKey val="0"/>
              <c:showVal val="1"/>
              <c:showCatName val="0"/>
              <c:showSerName val="0"/>
              <c:showPercent val="0"/>
              <c:showBubbleSize val="0"/>
            </c:dLbl>
            <c:txPr>
              <a:bodyPr/>
              <a:lstStyle/>
              <a:p>
                <a:pPr>
                  <a:defRPr sz="1100" b="1" i="0"/>
                </a:pPr>
                <a:endParaRPr lang="en-US"/>
              </a:p>
            </c:txPr>
            <c:showLegendKey val="0"/>
            <c:showVal val="0"/>
            <c:showCatName val="0"/>
            <c:showSerName val="0"/>
            <c:showPercent val="0"/>
            <c:showBubbleSize val="0"/>
          </c:dLbls>
          <c:val>
            <c:numRef>
              <c:f>Sheet1!$B$4:$F$4</c:f>
              <c:numCache>
                <c:formatCode>General</c:formatCode>
                <c:ptCount val="5"/>
                <c:pt idx="0" formatCode="0%">
                  <c:v>0.24</c:v>
                </c:pt>
              </c:numCache>
            </c:numRef>
          </c:val>
        </c:ser>
        <c:ser>
          <c:idx val="3"/>
          <c:order val="3"/>
          <c:invertIfNegative val="0"/>
          <c:dLbls>
            <c:dLbl>
              <c:idx val="1"/>
              <c:layout>
                <c:manualLayout>
                  <c:x val="-0.00173837485767911"/>
                  <c:y val="-0.150602409638554"/>
                </c:manualLayout>
              </c:layout>
              <c:spPr/>
              <c:txPr>
                <a:bodyPr/>
                <a:lstStyle/>
                <a:p>
                  <a:pPr>
                    <a:defRPr sz="1400" b="1"/>
                  </a:pPr>
                  <a:endParaRPr lang="en-US"/>
                </a:p>
              </c:txPr>
              <c:showLegendKey val="0"/>
              <c:showVal val="1"/>
              <c:showCatName val="0"/>
              <c:showSerName val="0"/>
              <c:showPercent val="0"/>
              <c:showBubbleSize val="0"/>
            </c:dLbl>
            <c:dLbl>
              <c:idx val="4"/>
              <c:spPr/>
              <c:txPr>
                <a:bodyPr/>
                <a:lstStyle/>
                <a:p>
                  <a:pPr>
                    <a:defRPr sz="1100" b="1">
                      <a:solidFill>
                        <a:schemeClr val="bg1"/>
                      </a:solidFill>
                    </a:defRPr>
                  </a:pPr>
                  <a:endParaRPr lang="en-US"/>
                </a:p>
              </c:txPr>
              <c:showLegendKey val="0"/>
              <c:showVal val="1"/>
              <c:showCatName val="0"/>
              <c:showSerName val="0"/>
              <c:showPercent val="0"/>
              <c:showBubbleSize val="0"/>
            </c:dLbl>
            <c:showLegendKey val="0"/>
            <c:showVal val="1"/>
            <c:showCatName val="0"/>
            <c:showSerName val="0"/>
            <c:showPercent val="0"/>
            <c:showBubbleSize val="0"/>
            <c:showLeaderLines val="0"/>
          </c:dLbls>
          <c:val>
            <c:numRef>
              <c:f>Sheet1!$B$5:$F$5</c:f>
              <c:numCache>
                <c:formatCode>0%</c:formatCode>
                <c:ptCount val="5"/>
                <c:pt idx="1">
                  <c:v>0.25</c:v>
                </c:pt>
                <c:pt idx="4">
                  <c:v>0.36</c:v>
                </c:pt>
              </c:numCache>
            </c:numRef>
          </c:val>
        </c:ser>
        <c:ser>
          <c:idx val="4"/>
          <c:order val="4"/>
          <c:invertIfNegative val="0"/>
          <c:val>
            <c:numRef>
              <c:f>Sheet1!$B$6:$F$6</c:f>
              <c:numCache>
                <c:formatCode>General</c:formatCode>
                <c:ptCount val="5"/>
                <c:pt idx="4" formatCode="0%">
                  <c:v>0.08</c:v>
                </c:pt>
              </c:numCache>
            </c:numRef>
          </c:val>
        </c:ser>
        <c:dLbls>
          <c:showLegendKey val="0"/>
          <c:showVal val="0"/>
          <c:showCatName val="0"/>
          <c:showSerName val="0"/>
          <c:showPercent val="0"/>
          <c:showBubbleSize val="0"/>
        </c:dLbls>
        <c:gapWidth val="58"/>
        <c:overlap val="100"/>
        <c:axId val="-2121788744"/>
        <c:axId val="-2121785768"/>
      </c:barChart>
      <c:catAx>
        <c:axId val="-2121788744"/>
        <c:scaling>
          <c:orientation val="minMax"/>
        </c:scaling>
        <c:delete val="1"/>
        <c:axPos val="b"/>
        <c:majorTickMark val="out"/>
        <c:minorTickMark val="none"/>
        <c:tickLblPos val="nextTo"/>
        <c:crossAx val="-2121785768"/>
        <c:crosses val="autoZero"/>
        <c:auto val="1"/>
        <c:lblAlgn val="ctr"/>
        <c:lblOffset val="100"/>
        <c:noMultiLvlLbl val="0"/>
      </c:catAx>
      <c:valAx>
        <c:axId val="-2121785768"/>
        <c:scaling>
          <c:orientation val="minMax"/>
          <c:max val="1.0"/>
          <c:min val="0.0"/>
        </c:scaling>
        <c:delete val="1"/>
        <c:axPos val="l"/>
        <c:numFmt formatCode="0%" sourceLinked="1"/>
        <c:majorTickMark val="out"/>
        <c:minorTickMark val="none"/>
        <c:tickLblPos val="nextTo"/>
        <c:crossAx val="-212178874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0167523330052019"/>
          <c:y val="0.0499845840053126"/>
          <c:w val="0.966495333989596"/>
          <c:h val="0.908599753344085"/>
        </c:manualLayout>
      </c:layout>
      <c:barChart>
        <c:barDir val="col"/>
        <c:grouping val="stacked"/>
        <c:varyColors val="0"/>
        <c:ser>
          <c:idx val="0"/>
          <c:order val="0"/>
          <c:tx>
            <c:strRef>
              <c:f>Sheet1!$A$2</c:f>
              <c:strCache>
                <c:ptCount val="1"/>
              </c:strCache>
            </c:strRef>
          </c:tx>
          <c:spPr>
            <a:solidFill>
              <a:schemeClr val="accent1"/>
            </a:solidFill>
          </c:spPr>
          <c:invertIfNegative val="0"/>
          <c:dLbls>
            <c:dLbl>
              <c:idx val="0"/>
              <c:layout>
                <c:manualLayout>
                  <c:x val="0.0"/>
                  <c:y val="0.0376506024096386"/>
                </c:manualLayout>
              </c:layout>
              <c:spPr/>
              <c:txPr>
                <a:bodyPr/>
                <a:lstStyle/>
                <a:p>
                  <a:pPr>
                    <a:defRPr sz="1100" b="1">
                      <a:solidFill>
                        <a:schemeClr val="bg1"/>
                      </a:solidFill>
                    </a:defRPr>
                  </a:pPr>
                  <a:endParaRPr lang="en-US"/>
                </a:p>
              </c:txPr>
              <c:showLegendKey val="0"/>
              <c:showVal val="1"/>
              <c:showCatName val="0"/>
              <c:showSerName val="0"/>
              <c:showPercent val="0"/>
              <c:showBubbleSize val="0"/>
            </c:dLbl>
            <c:txPr>
              <a:bodyPr/>
              <a:lstStyle/>
              <a:p>
                <a:pPr>
                  <a:defRPr sz="1100" b="0">
                    <a:solidFill>
                      <a:schemeClr val="bg1"/>
                    </a:solidFill>
                  </a:defRPr>
                </a:pPr>
                <a:endParaRPr lang="en-US"/>
              </a:p>
            </c:txPr>
            <c:showLegendKey val="0"/>
            <c:showVal val="1"/>
            <c:showCatName val="0"/>
            <c:showSerName val="0"/>
            <c:showPercent val="0"/>
            <c:showBubbleSize val="0"/>
            <c:showLeaderLines val="0"/>
          </c:dLbls>
          <c:val>
            <c:numRef>
              <c:f>Sheet1!$B$2:$D$2</c:f>
              <c:numCache>
                <c:formatCode>General</c:formatCode>
                <c:ptCount val="3"/>
                <c:pt idx="0" formatCode="0%">
                  <c:v>0.29</c:v>
                </c:pt>
              </c:numCache>
            </c:numRef>
          </c:val>
        </c:ser>
        <c:ser>
          <c:idx val="1"/>
          <c:order val="1"/>
          <c:tx>
            <c:strRef>
              <c:f>Sheet1!$A$3</c:f>
              <c:strCache>
                <c:ptCount val="1"/>
              </c:strCache>
            </c:strRef>
          </c:tx>
          <c:spPr>
            <a:solidFill>
              <a:schemeClr val="accent2"/>
            </a:solidFill>
          </c:spPr>
          <c:invertIfNegative val="0"/>
          <c:val>
            <c:numRef>
              <c:f>Sheet1!$B$3:$D$3</c:f>
              <c:numCache>
                <c:formatCode>General</c:formatCode>
                <c:ptCount val="3"/>
                <c:pt idx="0" formatCode="0%">
                  <c:v>0.5</c:v>
                </c:pt>
              </c:numCache>
            </c:numRef>
          </c:val>
        </c:ser>
        <c:ser>
          <c:idx val="2"/>
          <c:order val="2"/>
          <c:tx>
            <c:strRef>
              <c:f>Sheet1!$A$4</c:f>
              <c:strCache>
                <c:ptCount val="1"/>
              </c:strCache>
            </c:strRef>
          </c:tx>
          <c:spPr>
            <a:solidFill>
              <a:schemeClr val="accent4"/>
            </a:solidFill>
          </c:spPr>
          <c:invertIfNegative val="0"/>
          <c:val>
            <c:numRef>
              <c:f>Sheet1!$B$4:$D$4</c:f>
              <c:numCache>
                <c:formatCode>0%</c:formatCode>
                <c:ptCount val="3"/>
                <c:pt idx="1">
                  <c:v>0.06</c:v>
                </c:pt>
              </c:numCache>
            </c:numRef>
          </c:val>
        </c:ser>
        <c:ser>
          <c:idx val="3"/>
          <c:order val="3"/>
          <c:tx>
            <c:strRef>
              <c:f>Sheet1!$A$5</c:f>
              <c:strCache>
                <c:ptCount val="1"/>
              </c:strCache>
            </c:strRef>
          </c:tx>
          <c:spPr>
            <a:solidFill>
              <a:schemeClr val="accent5"/>
            </a:solidFill>
          </c:spPr>
          <c:invertIfNegative val="0"/>
          <c:val>
            <c:numRef>
              <c:f>Sheet1!$B$5:$D$5</c:f>
              <c:numCache>
                <c:formatCode>0%</c:formatCode>
                <c:ptCount val="3"/>
                <c:pt idx="1">
                  <c:v>0.15</c:v>
                </c:pt>
              </c:numCache>
            </c:numRef>
          </c:val>
        </c:ser>
        <c:dLbls>
          <c:showLegendKey val="0"/>
          <c:showVal val="0"/>
          <c:showCatName val="0"/>
          <c:showSerName val="0"/>
          <c:showPercent val="0"/>
          <c:showBubbleSize val="0"/>
        </c:dLbls>
        <c:gapWidth val="59"/>
        <c:overlap val="100"/>
        <c:axId val="-2121045560"/>
        <c:axId val="-2121042504"/>
      </c:barChart>
      <c:catAx>
        <c:axId val="-2121045560"/>
        <c:scaling>
          <c:orientation val="minMax"/>
        </c:scaling>
        <c:delete val="1"/>
        <c:axPos val="b"/>
        <c:majorTickMark val="out"/>
        <c:minorTickMark val="none"/>
        <c:tickLblPos val="nextTo"/>
        <c:crossAx val="-2121042504"/>
        <c:crosses val="autoZero"/>
        <c:auto val="1"/>
        <c:lblAlgn val="ctr"/>
        <c:lblOffset val="100"/>
        <c:noMultiLvlLbl val="0"/>
      </c:catAx>
      <c:valAx>
        <c:axId val="-2121042504"/>
        <c:scaling>
          <c:orientation val="minMax"/>
          <c:max val="1.0"/>
          <c:min val="0.0"/>
        </c:scaling>
        <c:delete val="1"/>
        <c:axPos val="l"/>
        <c:numFmt formatCode="0%" sourceLinked="1"/>
        <c:majorTickMark val="out"/>
        <c:minorTickMark val="none"/>
        <c:tickLblPos val="nextTo"/>
        <c:crossAx val="-212104556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invertIfNegative val="0"/>
          <c:dPt>
            <c:idx val="0"/>
            <c:invertIfNegative val="0"/>
            <c:bubble3D val="0"/>
            <c:spPr>
              <a:solidFill>
                <a:schemeClr val="accent3"/>
              </a:solidFill>
            </c:spPr>
          </c:dPt>
          <c:dPt>
            <c:idx val="1"/>
            <c:invertIfNegative val="0"/>
            <c:bubble3D val="0"/>
            <c:spPr>
              <a:solidFill>
                <a:schemeClr val="accent4"/>
              </a:solidFill>
            </c:spPr>
          </c:dPt>
          <c:dLbls>
            <c:txPr>
              <a:bodyPr/>
              <a:lstStyle/>
              <a:p>
                <a:pPr>
                  <a:defRPr sz="1400" b="1"/>
                </a:pPr>
                <a:endParaRPr lang="en-US"/>
              </a:p>
            </c:txPr>
            <c:showLegendKey val="0"/>
            <c:showVal val="1"/>
            <c:showCatName val="0"/>
            <c:showSerName val="0"/>
            <c:showPercent val="0"/>
            <c:showBubbleSize val="0"/>
            <c:showLeaderLines val="0"/>
          </c:dLbls>
          <c:val>
            <c:numRef>
              <c:f>Sheet1!$B$2:$D$2</c:f>
              <c:numCache>
                <c:formatCode>0%</c:formatCode>
                <c:ptCount val="3"/>
                <c:pt idx="0">
                  <c:v>0.28</c:v>
                </c:pt>
                <c:pt idx="1">
                  <c:v>0.19</c:v>
                </c:pt>
                <c:pt idx="2">
                  <c:v>0.53</c:v>
                </c:pt>
              </c:numCache>
            </c:numRef>
          </c:val>
        </c:ser>
        <c:dLbls>
          <c:showLegendKey val="0"/>
          <c:showVal val="0"/>
          <c:showCatName val="0"/>
          <c:showSerName val="0"/>
          <c:showPercent val="0"/>
          <c:showBubbleSize val="0"/>
        </c:dLbls>
        <c:gapWidth val="150"/>
        <c:axId val="-2132929432"/>
        <c:axId val="-2132919704"/>
      </c:barChart>
      <c:catAx>
        <c:axId val="-2132929432"/>
        <c:scaling>
          <c:orientation val="minMax"/>
        </c:scaling>
        <c:delete val="1"/>
        <c:axPos val="l"/>
        <c:majorTickMark val="out"/>
        <c:minorTickMark val="none"/>
        <c:tickLblPos val="nextTo"/>
        <c:crossAx val="-2132919704"/>
        <c:crosses val="autoZero"/>
        <c:auto val="1"/>
        <c:lblAlgn val="ctr"/>
        <c:lblOffset val="100"/>
        <c:noMultiLvlLbl val="0"/>
      </c:catAx>
      <c:valAx>
        <c:axId val="-2132919704"/>
        <c:scaling>
          <c:orientation val="minMax"/>
        </c:scaling>
        <c:delete val="1"/>
        <c:axPos val="b"/>
        <c:numFmt formatCode="0%" sourceLinked="1"/>
        <c:majorTickMark val="out"/>
        <c:minorTickMark val="none"/>
        <c:tickLblPos val="nextTo"/>
        <c:crossAx val="-213292943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invertIfNegative val="0"/>
          <c:dPt>
            <c:idx val="0"/>
            <c:invertIfNegative val="0"/>
            <c:bubble3D val="0"/>
            <c:spPr>
              <a:solidFill>
                <a:schemeClr val="accent4"/>
              </a:solidFill>
            </c:spPr>
          </c:dPt>
          <c:dLbls>
            <c:txPr>
              <a:bodyPr/>
              <a:lstStyle/>
              <a:p>
                <a:pPr>
                  <a:defRPr sz="1400" b="1" i="0"/>
                </a:pPr>
                <a:endParaRPr lang="en-US"/>
              </a:p>
            </c:txPr>
            <c:showLegendKey val="0"/>
            <c:showVal val="1"/>
            <c:showCatName val="0"/>
            <c:showSerName val="0"/>
            <c:showPercent val="0"/>
            <c:showBubbleSize val="0"/>
            <c:showLeaderLines val="0"/>
          </c:dLbls>
          <c:val>
            <c:numRef>
              <c:f>Sheet1!$B$2:$C$2</c:f>
              <c:numCache>
                <c:formatCode>0%</c:formatCode>
                <c:ptCount val="2"/>
                <c:pt idx="0">
                  <c:v>0.29</c:v>
                </c:pt>
                <c:pt idx="1">
                  <c:v>0.71</c:v>
                </c:pt>
              </c:numCache>
            </c:numRef>
          </c:val>
        </c:ser>
        <c:dLbls>
          <c:showLegendKey val="0"/>
          <c:showVal val="0"/>
          <c:showCatName val="0"/>
          <c:showSerName val="0"/>
          <c:showPercent val="0"/>
          <c:showBubbleSize val="0"/>
        </c:dLbls>
        <c:gapWidth val="150"/>
        <c:axId val="-2131735048"/>
        <c:axId val="-2131732072"/>
      </c:barChart>
      <c:catAx>
        <c:axId val="-2131735048"/>
        <c:scaling>
          <c:orientation val="minMax"/>
        </c:scaling>
        <c:delete val="1"/>
        <c:axPos val="l"/>
        <c:majorTickMark val="out"/>
        <c:minorTickMark val="none"/>
        <c:tickLblPos val="nextTo"/>
        <c:crossAx val="-2131732072"/>
        <c:crosses val="autoZero"/>
        <c:auto val="1"/>
        <c:lblAlgn val="ctr"/>
        <c:lblOffset val="100"/>
        <c:noMultiLvlLbl val="0"/>
      </c:catAx>
      <c:valAx>
        <c:axId val="-2131732072"/>
        <c:scaling>
          <c:orientation val="minMax"/>
        </c:scaling>
        <c:delete val="1"/>
        <c:axPos val="b"/>
        <c:numFmt formatCode="0%" sourceLinked="1"/>
        <c:majorTickMark val="out"/>
        <c:minorTickMark val="none"/>
        <c:tickLblPos val="nextTo"/>
        <c:crossAx val="-213173504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invertIfNegative val="0"/>
          <c:dPt>
            <c:idx val="0"/>
            <c:invertIfNegative val="0"/>
            <c:bubble3D val="0"/>
            <c:spPr>
              <a:solidFill>
                <a:schemeClr val="accent4"/>
              </a:solidFill>
            </c:spPr>
          </c:dPt>
          <c:dLbls>
            <c:txPr>
              <a:bodyPr/>
              <a:lstStyle/>
              <a:p>
                <a:pPr>
                  <a:defRPr sz="1400" b="1" i="0"/>
                </a:pPr>
                <a:endParaRPr lang="en-US"/>
              </a:p>
            </c:txPr>
            <c:showLegendKey val="0"/>
            <c:showVal val="1"/>
            <c:showCatName val="0"/>
            <c:showSerName val="0"/>
            <c:showPercent val="0"/>
            <c:showBubbleSize val="0"/>
            <c:showLeaderLines val="0"/>
          </c:dLbls>
          <c:val>
            <c:numRef>
              <c:f>Sheet1!$B$2:$C$2</c:f>
              <c:numCache>
                <c:formatCode>0%</c:formatCode>
                <c:ptCount val="2"/>
                <c:pt idx="0">
                  <c:v>0.27</c:v>
                </c:pt>
                <c:pt idx="1">
                  <c:v>0.73</c:v>
                </c:pt>
              </c:numCache>
            </c:numRef>
          </c:val>
        </c:ser>
        <c:dLbls>
          <c:showLegendKey val="0"/>
          <c:showVal val="0"/>
          <c:showCatName val="0"/>
          <c:showSerName val="0"/>
          <c:showPercent val="0"/>
          <c:showBubbleSize val="0"/>
        </c:dLbls>
        <c:gapWidth val="217"/>
        <c:axId val="-2121026888"/>
        <c:axId val="-2121023912"/>
      </c:barChart>
      <c:catAx>
        <c:axId val="-2121026888"/>
        <c:scaling>
          <c:orientation val="minMax"/>
        </c:scaling>
        <c:delete val="1"/>
        <c:axPos val="l"/>
        <c:majorTickMark val="out"/>
        <c:minorTickMark val="none"/>
        <c:tickLblPos val="nextTo"/>
        <c:crossAx val="-2121023912"/>
        <c:crosses val="autoZero"/>
        <c:auto val="1"/>
        <c:lblAlgn val="ctr"/>
        <c:lblOffset val="100"/>
        <c:noMultiLvlLbl val="0"/>
      </c:catAx>
      <c:valAx>
        <c:axId val="-2121023912"/>
        <c:scaling>
          <c:orientation val="minMax"/>
        </c:scaling>
        <c:delete val="1"/>
        <c:axPos val="b"/>
        <c:numFmt formatCode="0%" sourceLinked="1"/>
        <c:majorTickMark val="out"/>
        <c:minorTickMark val="none"/>
        <c:tickLblPos val="nextTo"/>
        <c:crossAx val="-212102688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spPr>
            <a:solidFill>
              <a:schemeClr val="accent1"/>
            </a:solidFill>
          </c:spPr>
          <c:invertIfNegative val="0"/>
          <c:dPt>
            <c:idx val="0"/>
            <c:invertIfNegative val="0"/>
            <c:bubble3D val="0"/>
            <c:spPr>
              <a:solidFill>
                <a:schemeClr val="accent2"/>
              </a:solidFill>
            </c:spPr>
          </c:dPt>
          <c:dPt>
            <c:idx val="1"/>
            <c:invertIfNegative val="0"/>
            <c:bubble3D val="0"/>
            <c:spPr>
              <a:solidFill>
                <a:schemeClr val="accent2"/>
              </a:solidFill>
            </c:spPr>
          </c:dPt>
          <c:dPt>
            <c:idx val="2"/>
            <c:invertIfNegative val="0"/>
            <c:bubble3D val="0"/>
            <c:spPr>
              <a:solidFill>
                <a:schemeClr val="accent2"/>
              </a:solidFill>
            </c:spPr>
          </c:dPt>
          <c:dPt>
            <c:idx val="3"/>
            <c:invertIfNegative val="0"/>
            <c:bubble3D val="0"/>
            <c:spPr>
              <a:solidFill>
                <a:schemeClr val="accent6">
                  <a:lumMod val="75000"/>
                </a:schemeClr>
              </a:solidFill>
            </c:spPr>
          </c:dPt>
          <c:dPt>
            <c:idx val="4"/>
            <c:invertIfNegative val="0"/>
            <c:bubble3D val="0"/>
          </c:dPt>
          <c:dPt>
            <c:idx val="5"/>
            <c:invertIfNegative val="0"/>
            <c:bubble3D val="0"/>
          </c:dPt>
          <c:dLbls>
            <c:txPr>
              <a:bodyPr/>
              <a:lstStyle/>
              <a:p>
                <a:pPr>
                  <a:defRPr sz="1200" b="1"/>
                </a:pPr>
                <a:endParaRPr lang="en-US"/>
              </a:p>
            </c:txPr>
            <c:showLegendKey val="0"/>
            <c:showVal val="1"/>
            <c:showCatName val="0"/>
            <c:showSerName val="0"/>
            <c:showPercent val="0"/>
            <c:showBubbleSize val="0"/>
            <c:showLeaderLines val="0"/>
          </c:dLbls>
          <c:val>
            <c:numRef>
              <c:f>Sheet1!$B$2:$B$6</c:f>
              <c:numCache>
                <c:formatCode>0%</c:formatCode>
                <c:ptCount val="5"/>
                <c:pt idx="0">
                  <c:v>0.25</c:v>
                </c:pt>
                <c:pt idx="1">
                  <c:v>0.27</c:v>
                </c:pt>
                <c:pt idx="2">
                  <c:v>0.31</c:v>
                </c:pt>
                <c:pt idx="3">
                  <c:v>0.4</c:v>
                </c:pt>
                <c:pt idx="4">
                  <c:v>0.54</c:v>
                </c:pt>
              </c:numCache>
            </c:numRef>
          </c:val>
        </c:ser>
        <c:dLbls>
          <c:showLegendKey val="0"/>
          <c:showVal val="0"/>
          <c:showCatName val="0"/>
          <c:showSerName val="0"/>
          <c:showPercent val="0"/>
          <c:showBubbleSize val="0"/>
        </c:dLbls>
        <c:gapWidth val="76"/>
        <c:axId val="-2131723704"/>
        <c:axId val="-2131720728"/>
      </c:barChart>
      <c:catAx>
        <c:axId val="-2131723704"/>
        <c:scaling>
          <c:orientation val="minMax"/>
        </c:scaling>
        <c:delete val="1"/>
        <c:axPos val="l"/>
        <c:majorTickMark val="out"/>
        <c:minorTickMark val="none"/>
        <c:tickLblPos val="nextTo"/>
        <c:crossAx val="-2131720728"/>
        <c:crosses val="autoZero"/>
        <c:auto val="1"/>
        <c:lblAlgn val="ctr"/>
        <c:lblOffset val="100"/>
        <c:noMultiLvlLbl val="0"/>
      </c:catAx>
      <c:valAx>
        <c:axId val="-2131720728"/>
        <c:scaling>
          <c:orientation val="minMax"/>
          <c:max val="0.6"/>
          <c:min val="0.0"/>
        </c:scaling>
        <c:delete val="1"/>
        <c:axPos val="b"/>
        <c:numFmt formatCode="0%" sourceLinked="1"/>
        <c:majorTickMark val="out"/>
        <c:minorTickMark val="none"/>
        <c:tickLblPos val="nextTo"/>
        <c:crossAx val="-213172370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0229166666666667"/>
          <c:y val="0.0424494561790141"/>
          <c:w val="0.954166666666667"/>
          <c:h val="0.879726540826127"/>
        </c:manualLayout>
      </c:layout>
      <c:barChart>
        <c:barDir val="bar"/>
        <c:grouping val="clustered"/>
        <c:varyColors val="0"/>
        <c:ser>
          <c:idx val="0"/>
          <c:order val="0"/>
          <c:invertIfNegative val="0"/>
          <c:dPt>
            <c:idx val="0"/>
            <c:invertIfNegative val="0"/>
            <c:bubble3D val="0"/>
            <c:spPr>
              <a:solidFill>
                <a:schemeClr val="accent4"/>
              </a:solidFill>
            </c:spPr>
          </c:dPt>
          <c:dLbls>
            <c:txPr>
              <a:bodyPr/>
              <a:lstStyle/>
              <a:p>
                <a:pPr>
                  <a:defRPr sz="1400" b="1" i="0"/>
                </a:pPr>
                <a:endParaRPr lang="en-US"/>
              </a:p>
            </c:txPr>
            <c:showLegendKey val="0"/>
            <c:showVal val="1"/>
            <c:showCatName val="0"/>
            <c:showSerName val="0"/>
            <c:showPercent val="0"/>
            <c:showBubbleSize val="0"/>
            <c:showLeaderLines val="0"/>
          </c:dLbls>
          <c:val>
            <c:numRef>
              <c:f>Sheet1!$B$2:$C$2</c:f>
              <c:numCache>
                <c:formatCode>0%</c:formatCode>
                <c:ptCount val="2"/>
                <c:pt idx="0">
                  <c:v>0.14</c:v>
                </c:pt>
                <c:pt idx="1">
                  <c:v>0.86</c:v>
                </c:pt>
              </c:numCache>
            </c:numRef>
          </c:val>
        </c:ser>
        <c:dLbls>
          <c:showLegendKey val="0"/>
          <c:showVal val="0"/>
          <c:showCatName val="0"/>
          <c:showSerName val="0"/>
          <c:showPercent val="0"/>
          <c:showBubbleSize val="0"/>
        </c:dLbls>
        <c:gapWidth val="150"/>
        <c:axId val="-2120916232"/>
        <c:axId val="-2120913256"/>
      </c:barChart>
      <c:catAx>
        <c:axId val="-2120916232"/>
        <c:scaling>
          <c:orientation val="minMax"/>
        </c:scaling>
        <c:delete val="1"/>
        <c:axPos val="l"/>
        <c:majorTickMark val="out"/>
        <c:minorTickMark val="none"/>
        <c:tickLblPos val="nextTo"/>
        <c:crossAx val="-2120913256"/>
        <c:crosses val="autoZero"/>
        <c:auto val="1"/>
        <c:lblAlgn val="ctr"/>
        <c:lblOffset val="100"/>
        <c:noMultiLvlLbl val="0"/>
      </c:catAx>
      <c:valAx>
        <c:axId val="-2120913256"/>
        <c:scaling>
          <c:orientation val="minMax"/>
        </c:scaling>
        <c:delete val="1"/>
        <c:axPos val="b"/>
        <c:numFmt formatCode="0%" sourceLinked="1"/>
        <c:majorTickMark val="out"/>
        <c:minorTickMark val="none"/>
        <c:tickLblPos val="nextTo"/>
        <c:crossAx val="-212091623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spPr>
            <a:solidFill>
              <a:schemeClr val="accent4"/>
            </a:solidFill>
          </c:spPr>
          <c:invertIfNegative val="0"/>
          <c:dPt>
            <c:idx val="0"/>
            <c:invertIfNegative val="0"/>
            <c:bubble3D val="0"/>
            <c:spPr>
              <a:solidFill>
                <a:schemeClr val="accent3"/>
              </a:solidFill>
            </c:spPr>
          </c:dPt>
          <c:dPt>
            <c:idx val="1"/>
            <c:invertIfNegative val="0"/>
            <c:bubble3D val="0"/>
            <c:spPr>
              <a:solidFill>
                <a:schemeClr val="accent3"/>
              </a:solidFill>
            </c:spPr>
          </c:dPt>
          <c:dPt>
            <c:idx val="2"/>
            <c:invertIfNegative val="0"/>
            <c:bubble3D val="0"/>
            <c:spPr>
              <a:solidFill>
                <a:schemeClr val="accent5"/>
              </a:solidFill>
            </c:spPr>
          </c:dPt>
          <c:dPt>
            <c:idx val="3"/>
            <c:invertIfNegative val="0"/>
            <c:bubble3D val="0"/>
            <c:spPr>
              <a:solidFill>
                <a:schemeClr val="accent5"/>
              </a:solidFill>
            </c:spPr>
          </c:dPt>
          <c:dPt>
            <c:idx val="4"/>
            <c:invertIfNegative val="0"/>
            <c:bubble3D val="0"/>
            <c:spPr>
              <a:solidFill>
                <a:schemeClr val="accent5"/>
              </a:solidFill>
            </c:spPr>
          </c:dPt>
          <c:dPt>
            <c:idx val="5"/>
            <c:invertIfNegative val="0"/>
            <c:bubble3D val="0"/>
            <c:spPr>
              <a:solidFill>
                <a:schemeClr val="accent5"/>
              </a:solidFill>
            </c:spPr>
          </c:dPt>
          <c:dLbls>
            <c:txPr>
              <a:bodyPr/>
              <a:lstStyle/>
              <a:p>
                <a:pPr>
                  <a:defRPr sz="1200" b="1"/>
                </a:pPr>
                <a:endParaRPr lang="en-US"/>
              </a:p>
            </c:txPr>
            <c:showLegendKey val="0"/>
            <c:showVal val="1"/>
            <c:showCatName val="0"/>
            <c:showSerName val="0"/>
            <c:showPercent val="0"/>
            <c:showBubbleSize val="0"/>
            <c:showLeaderLines val="0"/>
          </c:dLbls>
          <c:val>
            <c:numRef>
              <c:f>Sheet1!$B$2:$B$9</c:f>
              <c:numCache>
                <c:formatCode>0%</c:formatCode>
                <c:ptCount val="8"/>
                <c:pt idx="0">
                  <c:v>0.11</c:v>
                </c:pt>
                <c:pt idx="1">
                  <c:v>0.11</c:v>
                </c:pt>
                <c:pt idx="2">
                  <c:v>0.15</c:v>
                </c:pt>
                <c:pt idx="3">
                  <c:v>0.16</c:v>
                </c:pt>
                <c:pt idx="4">
                  <c:v>0.22</c:v>
                </c:pt>
                <c:pt idx="5">
                  <c:v>0.28</c:v>
                </c:pt>
                <c:pt idx="6">
                  <c:v>0.35</c:v>
                </c:pt>
                <c:pt idx="7">
                  <c:v>0.36</c:v>
                </c:pt>
              </c:numCache>
            </c:numRef>
          </c:val>
        </c:ser>
        <c:dLbls>
          <c:showLegendKey val="0"/>
          <c:showVal val="0"/>
          <c:showCatName val="0"/>
          <c:showSerName val="0"/>
          <c:showPercent val="0"/>
          <c:showBubbleSize val="0"/>
        </c:dLbls>
        <c:gapWidth val="76"/>
        <c:axId val="-2130761912"/>
        <c:axId val="-2130758856"/>
      </c:barChart>
      <c:catAx>
        <c:axId val="-2130761912"/>
        <c:scaling>
          <c:orientation val="minMax"/>
        </c:scaling>
        <c:delete val="1"/>
        <c:axPos val="l"/>
        <c:majorTickMark val="out"/>
        <c:minorTickMark val="none"/>
        <c:tickLblPos val="nextTo"/>
        <c:crossAx val="-2130758856"/>
        <c:crosses val="autoZero"/>
        <c:auto val="1"/>
        <c:lblAlgn val="ctr"/>
        <c:lblOffset val="100"/>
        <c:noMultiLvlLbl val="0"/>
      </c:catAx>
      <c:valAx>
        <c:axId val="-2130758856"/>
        <c:scaling>
          <c:orientation val="minMax"/>
          <c:max val="0.45"/>
          <c:min val="0.0"/>
        </c:scaling>
        <c:delete val="1"/>
        <c:axPos val="b"/>
        <c:numFmt formatCode="0%" sourceLinked="1"/>
        <c:majorTickMark val="out"/>
        <c:minorTickMark val="none"/>
        <c:tickLblPos val="nextTo"/>
        <c:crossAx val="-213076191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dPt>
            <c:idx val="0"/>
            <c:invertIfNegative val="0"/>
            <c:bubble3D val="0"/>
            <c:spPr>
              <a:solidFill>
                <a:schemeClr val="accent4"/>
              </a:solidFill>
            </c:spPr>
          </c:dPt>
          <c:dPt>
            <c:idx val="1"/>
            <c:invertIfNegative val="0"/>
            <c:bubble3D val="0"/>
            <c:spPr>
              <a:solidFill>
                <a:schemeClr val="accent2"/>
              </a:solidFill>
            </c:spPr>
          </c:dPt>
          <c:dPt>
            <c:idx val="2"/>
            <c:invertIfNegative val="0"/>
            <c:bubble3D val="0"/>
            <c:spPr>
              <a:solidFill>
                <a:schemeClr val="accent3"/>
              </a:solidFill>
            </c:spPr>
          </c:dPt>
          <c:dLbls>
            <c:txPr>
              <a:bodyPr/>
              <a:lstStyle/>
              <a:p>
                <a:pPr>
                  <a:defRPr sz="1400" b="1"/>
                </a:pPr>
                <a:endParaRPr lang="en-US"/>
              </a:p>
            </c:txPr>
            <c:showLegendKey val="0"/>
            <c:showVal val="1"/>
            <c:showCatName val="0"/>
            <c:showSerName val="0"/>
            <c:showPercent val="0"/>
            <c:showBubbleSize val="0"/>
            <c:showLeaderLines val="0"/>
          </c:dLbls>
          <c:val>
            <c:numRef>
              <c:f>Sheet1!$B$2:$D$2</c:f>
              <c:numCache>
                <c:formatCode>0%</c:formatCode>
                <c:ptCount val="3"/>
                <c:pt idx="0">
                  <c:v>0.61</c:v>
                </c:pt>
                <c:pt idx="1">
                  <c:v>0.28</c:v>
                </c:pt>
                <c:pt idx="2">
                  <c:v>0.11</c:v>
                </c:pt>
              </c:numCache>
            </c:numRef>
          </c:val>
        </c:ser>
        <c:dLbls>
          <c:showLegendKey val="0"/>
          <c:showVal val="0"/>
          <c:showCatName val="0"/>
          <c:showSerName val="0"/>
          <c:showPercent val="0"/>
          <c:showBubbleSize val="0"/>
        </c:dLbls>
        <c:gapWidth val="85"/>
        <c:axId val="-2134432760"/>
        <c:axId val="-2134429784"/>
      </c:barChart>
      <c:catAx>
        <c:axId val="-2134432760"/>
        <c:scaling>
          <c:orientation val="minMax"/>
        </c:scaling>
        <c:delete val="1"/>
        <c:axPos val="b"/>
        <c:majorTickMark val="out"/>
        <c:minorTickMark val="none"/>
        <c:tickLblPos val="nextTo"/>
        <c:crossAx val="-2134429784"/>
        <c:crosses val="autoZero"/>
        <c:auto val="1"/>
        <c:lblAlgn val="ctr"/>
        <c:lblOffset val="100"/>
        <c:noMultiLvlLbl val="0"/>
      </c:catAx>
      <c:valAx>
        <c:axId val="-2134429784"/>
        <c:scaling>
          <c:orientation val="minMax"/>
          <c:max val="1.0"/>
          <c:min val="0.0"/>
        </c:scaling>
        <c:delete val="1"/>
        <c:axPos val="l"/>
        <c:numFmt formatCode="0%" sourceLinked="1"/>
        <c:majorTickMark val="out"/>
        <c:minorTickMark val="none"/>
        <c:tickLblPos val="nextTo"/>
        <c:crossAx val="-213443276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4025900" cy="348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596" tIns="46798" rIns="93596" bIns="46798" numCol="1" anchor="t" anchorCtr="0" compatLnSpc="1">
            <a:prstTxWarp prst="textNoShape">
              <a:avLst/>
            </a:prstTxWarp>
          </a:bodyPr>
          <a:lstStyle>
            <a:lvl1pPr algn="l" defTabSz="935038">
              <a:defRPr sz="1200">
                <a:latin typeface="Times New Roman" pitchFamily="18" charset="0"/>
              </a:defRPr>
            </a:lvl1pPr>
          </a:lstStyle>
          <a:p>
            <a:pPr>
              <a:defRPr/>
            </a:pPr>
            <a:endParaRPr lang="en-US" dirty="0"/>
          </a:p>
        </p:txBody>
      </p:sp>
      <p:sp>
        <p:nvSpPr>
          <p:cNvPr id="30723" name="Rectangle 3"/>
          <p:cNvSpPr>
            <a:spLocks noGrp="1" noChangeArrowheads="1"/>
          </p:cNvSpPr>
          <p:nvPr>
            <p:ph type="dt" sz="quarter" idx="1"/>
          </p:nvPr>
        </p:nvSpPr>
        <p:spPr bwMode="auto">
          <a:xfrm>
            <a:off x="5270500" y="0"/>
            <a:ext cx="4025900" cy="348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596" tIns="46798" rIns="93596" bIns="46798" numCol="1" anchor="t" anchorCtr="0" compatLnSpc="1">
            <a:prstTxWarp prst="textNoShape">
              <a:avLst/>
            </a:prstTxWarp>
          </a:bodyPr>
          <a:lstStyle>
            <a:lvl1pPr algn="r" defTabSz="935038">
              <a:defRPr sz="1200">
                <a:latin typeface="Times New Roman" pitchFamily="18" charset="0"/>
              </a:defRPr>
            </a:lvl1pPr>
          </a:lstStyle>
          <a:p>
            <a:pPr>
              <a:defRPr/>
            </a:pPr>
            <a:endParaRPr lang="en-US" dirty="0"/>
          </a:p>
        </p:txBody>
      </p:sp>
      <p:sp>
        <p:nvSpPr>
          <p:cNvPr id="30724" name="Rectangle 4"/>
          <p:cNvSpPr>
            <a:spLocks noGrp="1" noChangeArrowheads="1"/>
          </p:cNvSpPr>
          <p:nvPr>
            <p:ph type="ftr" sz="quarter" idx="2"/>
          </p:nvPr>
        </p:nvSpPr>
        <p:spPr bwMode="auto">
          <a:xfrm>
            <a:off x="0" y="6661503"/>
            <a:ext cx="4025900" cy="3488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596" tIns="46798" rIns="93596" bIns="46798" numCol="1" anchor="b" anchorCtr="0" compatLnSpc="1">
            <a:prstTxWarp prst="textNoShape">
              <a:avLst/>
            </a:prstTxWarp>
          </a:bodyPr>
          <a:lstStyle>
            <a:lvl1pPr algn="l" defTabSz="935038">
              <a:defRPr sz="1200">
                <a:latin typeface="Times New Roman" pitchFamily="18" charset="0"/>
              </a:defRPr>
            </a:lvl1pPr>
          </a:lstStyle>
          <a:p>
            <a:pPr>
              <a:defRPr/>
            </a:pPr>
            <a:endParaRPr lang="en-US" dirty="0"/>
          </a:p>
        </p:txBody>
      </p:sp>
      <p:sp>
        <p:nvSpPr>
          <p:cNvPr id="30725" name="Rectangle 5"/>
          <p:cNvSpPr>
            <a:spLocks noGrp="1" noChangeArrowheads="1"/>
          </p:cNvSpPr>
          <p:nvPr>
            <p:ph type="sldNum" sz="quarter" idx="3"/>
          </p:nvPr>
        </p:nvSpPr>
        <p:spPr bwMode="auto">
          <a:xfrm>
            <a:off x="5270500" y="6661503"/>
            <a:ext cx="4025900" cy="3488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596" tIns="46798" rIns="93596" bIns="46798" numCol="1" anchor="b" anchorCtr="0" compatLnSpc="1">
            <a:prstTxWarp prst="textNoShape">
              <a:avLst/>
            </a:prstTxWarp>
          </a:bodyPr>
          <a:lstStyle>
            <a:lvl1pPr algn="r" defTabSz="935038">
              <a:defRPr sz="1200">
                <a:latin typeface="Times New Roman" pitchFamily="18" charset="0"/>
              </a:defRPr>
            </a:lvl1pPr>
          </a:lstStyle>
          <a:p>
            <a:pPr>
              <a:defRPr/>
            </a:pPr>
            <a:fld id="{7F23718C-D878-4F67-BBA8-97C5F0DB0C8E}" type="slidenum">
              <a:rPr lang="en-US"/>
              <a:pPr>
                <a:defRPr/>
              </a:pPr>
              <a:t>‹#›</a:t>
            </a:fld>
            <a:endParaRPr lang="en-US" dirty="0"/>
          </a:p>
        </p:txBody>
      </p:sp>
    </p:spTree>
    <p:extLst>
      <p:ext uri="{BB962C8B-B14F-4D97-AF65-F5344CB8AC3E}">
        <p14:creationId xmlns:p14="http://schemas.microsoft.com/office/powerpoint/2010/main" val="23704609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4"/>
          <p:cNvSpPr>
            <a:spLocks noGrp="1" noRot="1" noChangeAspect="1" noChangeArrowheads="1" noTextEdit="1"/>
          </p:cNvSpPr>
          <p:nvPr>
            <p:ph type="sldImg" idx="2"/>
          </p:nvPr>
        </p:nvSpPr>
        <p:spPr bwMode="auto">
          <a:xfrm>
            <a:off x="773113" y="265113"/>
            <a:ext cx="7724775" cy="43465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8613" name="Rectangle 1029"/>
          <p:cNvSpPr>
            <a:spLocks noGrp="1" noChangeArrowheads="1"/>
          </p:cNvSpPr>
          <p:nvPr>
            <p:ph type="body" sz="quarter" idx="3"/>
          </p:nvPr>
        </p:nvSpPr>
        <p:spPr bwMode="auto">
          <a:xfrm>
            <a:off x="930275" y="4775836"/>
            <a:ext cx="7435850" cy="19635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extLst>
      <p:ext uri="{BB962C8B-B14F-4D97-AF65-F5344CB8AC3E}">
        <p14:creationId xmlns:p14="http://schemas.microsoft.com/office/powerpoint/2010/main" val="37111983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873125" y="288925"/>
            <a:ext cx="7534275" cy="4238625"/>
          </a:xfrm>
          <a:ln/>
        </p:spPr>
      </p:sp>
      <p:sp>
        <p:nvSpPr>
          <p:cNvPr id="52227" name="Rectangle 4"/>
          <p:cNvSpPr>
            <a:spLocks noGrp="1" noChangeArrowheads="1"/>
          </p:cNvSpPr>
          <p:nvPr>
            <p:ph type="body" idx="1"/>
          </p:nvPr>
        </p:nvSpPr>
        <p:spPr>
          <a:noFill/>
        </p:spPr>
        <p:txBody>
          <a:bodyPr/>
          <a:lstStyle/>
          <a:p>
            <a:pPr eaLnBrk="1" hangingPunct="1"/>
            <a:r>
              <a:rPr lang="en-US" dirty="0" smtClean="0"/>
              <a:t>12195</a:t>
            </a:r>
          </a:p>
          <a:p>
            <a:pPr eaLnBrk="1" hangingPunct="1"/>
            <a:r>
              <a:rPr lang="en-US" dirty="0" smtClean="0"/>
              <a:t>Note:  Major city parents, African Americans, and Hispanics are on the filled in – totals must match; all other subgroups use vertical expressions except</a:t>
            </a:r>
            <a:r>
              <a:rPr lang="en-US" baseline="0" dirty="0" smtClean="0"/>
              <a:t> where noted</a:t>
            </a: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Q.6b</a:t>
            </a:r>
            <a:endParaRPr lang="en-US" dirty="0"/>
          </a:p>
        </p:txBody>
      </p:sp>
    </p:spTree>
    <p:extLst>
      <p:ext uri="{BB962C8B-B14F-4D97-AF65-F5344CB8AC3E}">
        <p14:creationId xmlns:p14="http://schemas.microsoft.com/office/powerpoint/2010/main" val="22058213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Q.5a</a:t>
            </a:r>
            <a:endParaRPr lang="en-US" dirty="0"/>
          </a:p>
        </p:txBody>
      </p:sp>
    </p:spTree>
    <p:extLst>
      <p:ext uri="{BB962C8B-B14F-4D97-AF65-F5344CB8AC3E}">
        <p14:creationId xmlns:p14="http://schemas.microsoft.com/office/powerpoint/2010/main" val="190182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Q.6e</a:t>
            </a:r>
            <a:endParaRPr lang="en-US" dirty="0"/>
          </a:p>
        </p:txBody>
      </p:sp>
    </p:spTree>
    <p:extLst>
      <p:ext uri="{BB962C8B-B14F-4D97-AF65-F5344CB8AC3E}">
        <p14:creationId xmlns:p14="http://schemas.microsoft.com/office/powerpoint/2010/main" val="22058213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249142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Q.4a</a:t>
            </a:r>
            <a:endParaRPr lang="en-US" dirty="0"/>
          </a:p>
        </p:txBody>
      </p:sp>
    </p:spTree>
    <p:extLst>
      <p:ext uri="{BB962C8B-B14F-4D97-AF65-F5344CB8AC3E}">
        <p14:creationId xmlns:p14="http://schemas.microsoft.com/office/powerpoint/2010/main" val="190182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a:ln/>
        </p:spPr>
      </p:sp>
      <p:sp>
        <p:nvSpPr>
          <p:cNvPr id="36866" name="Notes Placeholder 2"/>
          <p:cNvSpPr>
            <a:spLocks noGrp="1"/>
          </p:cNvSpPr>
          <p:nvPr>
            <p:ph type="body" idx="1"/>
          </p:nvPr>
        </p:nvSpPr>
        <p:spPr>
          <a:noFill/>
        </p:spPr>
        <p:txBody>
          <a:bodyPr/>
          <a:lstStyle/>
          <a:p>
            <a:pPr eaLnBrk="1" hangingPunct="1"/>
            <a:r>
              <a:rPr lang="en-US" dirty="0" smtClean="0"/>
              <a:t>Q.4b</a:t>
            </a:r>
          </a:p>
        </p:txBody>
      </p:sp>
      <p:sp>
        <p:nvSpPr>
          <p:cNvPr id="36867" name="Slide Number Placeholder 3"/>
          <p:cNvSpPr>
            <a:spLocks noGrp="1"/>
          </p:cNvSpPr>
          <p:nvPr>
            <p:ph type="sldNum" sz="quarter" idx="4294967295"/>
          </p:nvPr>
        </p:nvSpPr>
        <p:spPr bwMode="auto">
          <a:xfrm>
            <a:off x="5265372" y="6658258"/>
            <a:ext cx="4029443" cy="350520"/>
          </a:xfrm>
          <a:prstGeom prst="rect">
            <a:avLst/>
          </a:prstGeom>
          <a:noFill/>
          <a:ln>
            <a:miter lim="800000"/>
            <a:headEnd/>
            <a:tailEnd/>
          </a:ln>
        </p:spPr>
        <p:txBody>
          <a:bodyPr lIns="93177" tIns="46589" rIns="93177" bIns="46589"/>
          <a:lstStyle/>
          <a:p>
            <a:pPr>
              <a:lnSpc>
                <a:spcPct val="80000"/>
              </a:lnSpc>
              <a:spcBef>
                <a:spcPct val="20000"/>
              </a:spcBef>
            </a:pPr>
            <a:fld id="{77A13127-E300-4788-B104-8F6FD1361280}" type="slidenum">
              <a:rPr lang="en-US"/>
              <a:pPr>
                <a:lnSpc>
                  <a:spcPct val="80000"/>
                </a:lnSpc>
                <a:spcBef>
                  <a:spcPct val="20000"/>
                </a:spcBef>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Q.7</a:t>
            </a:r>
            <a:endParaRPr lang="en-US" dirty="0"/>
          </a:p>
        </p:txBody>
      </p:sp>
    </p:spTree>
    <p:extLst>
      <p:ext uri="{BB962C8B-B14F-4D97-AF65-F5344CB8AC3E}">
        <p14:creationId xmlns:p14="http://schemas.microsoft.com/office/powerpoint/2010/main" val="38601164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a:ln/>
        </p:spPr>
      </p:sp>
      <p:sp>
        <p:nvSpPr>
          <p:cNvPr id="73730" name="Notes Placeholder 2"/>
          <p:cNvSpPr>
            <a:spLocks noGrp="1"/>
          </p:cNvSpPr>
          <p:nvPr>
            <p:ph type="body" idx="1"/>
          </p:nvPr>
        </p:nvSpPr>
        <p:spPr>
          <a:noFill/>
        </p:spPr>
        <p:txBody>
          <a:bodyPr/>
          <a:lstStyle/>
          <a:p>
            <a:pPr eaLnBrk="1" hangingPunct="1"/>
            <a:r>
              <a:rPr lang="en-US" dirty="0" smtClean="0"/>
              <a:t>Q.10ab</a:t>
            </a:r>
          </a:p>
        </p:txBody>
      </p:sp>
      <p:sp>
        <p:nvSpPr>
          <p:cNvPr id="73731" name="Slide Number Placeholder 3"/>
          <p:cNvSpPr>
            <a:spLocks noGrp="1"/>
          </p:cNvSpPr>
          <p:nvPr>
            <p:ph type="sldNum" sz="quarter" idx="4294967295"/>
          </p:nvPr>
        </p:nvSpPr>
        <p:spPr bwMode="auto">
          <a:xfrm>
            <a:off x="5265372" y="6658258"/>
            <a:ext cx="4029443" cy="350520"/>
          </a:xfrm>
          <a:prstGeom prst="rect">
            <a:avLst/>
          </a:prstGeom>
          <a:noFill/>
          <a:ln>
            <a:miter lim="800000"/>
            <a:headEnd/>
            <a:tailEnd/>
          </a:ln>
        </p:spPr>
        <p:txBody>
          <a:bodyPr lIns="93177" tIns="46589" rIns="93177" bIns="46589"/>
          <a:lstStyle/>
          <a:p>
            <a:pPr>
              <a:lnSpc>
                <a:spcPct val="80000"/>
              </a:lnSpc>
              <a:spcBef>
                <a:spcPct val="20000"/>
              </a:spcBef>
            </a:pPr>
            <a:fld id="{7B6B70E8-2E5E-46A3-8FCC-2943E41FAA13}" type="slidenum">
              <a:rPr lang="en-US"/>
              <a:pPr>
                <a:lnSpc>
                  <a:spcPct val="80000"/>
                </a:lnSpc>
                <a:spcBef>
                  <a:spcPct val="20000"/>
                </a:spcBef>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a:ln/>
        </p:spPr>
      </p:sp>
      <p:sp>
        <p:nvSpPr>
          <p:cNvPr id="73730" name="Notes Placeholder 2"/>
          <p:cNvSpPr>
            <a:spLocks noGrp="1"/>
          </p:cNvSpPr>
          <p:nvPr>
            <p:ph type="body" idx="1"/>
          </p:nvPr>
        </p:nvSpPr>
        <p:spPr>
          <a:noFill/>
        </p:spPr>
        <p:txBody>
          <a:bodyPr/>
          <a:lstStyle/>
          <a:p>
            <a:pPr eaLnBrk="1" hangingPunct="1"/>
            <a:r>
              <a:rPr lang="en-US" dirty="0" smtClean="0"/>
              <a:t>Q.10ab</a:t>
            </a:r>
          </a:p>
          <a:p>
            <a:pPr eaLnBrk="1" hangingPunct="1"/>
            <a:r>
              <a:rPr lang="en-US" dirty="0" smtClean="0"/>
              <a:t>Note:</a:t>
            </a:r>
            <a:r>
              <a:rPr lang="en-US" baseline="0" dirty="0" smtClean="0"/>
              <a:t>  Good schools + more vouchers must equal 100%</a:t>
            </a:r>
            <a:endParaRPr lang="en-US" dirty="0" smtClean="0"/>
          </a:p>
        </p:txBody>
      </p:sp>
      <p:sp>
        <p:nvSpPr>
          <p:cNvPr id="73731" name="Slide Number Placeholder 3"/>
          <p:cNvSpPr>
            <a:spLocks noGrp="1"/>
          </p:cNvSpPr>
          <p:nvPr>
            <p:ph type="sldNum" sz="quarter" idx="4294967295"/>
          </p:nvPr>
        </p:nvSpPr>
        <p:spPr bwMode="auto">
          <a:xfrm>
            <a:off x="5265372" y="6658258"/>
            <a:ext cx="4029443" cy="350520"/>
          </a:xfrm>
          <a:prstGeom prst="rect">
            <a:avLst/>
          </a:prstGeom>
          <a:noFill/>
          <a:ln>
            <a:miter lim="800000"/>
            <a:headEnd/>
            <a:tailEnd/>
          </a:ln>
        </p:spPr>
        <p:txBody>
          <a:bodyPr lIns="93177" tIns="46589" rIns="93177" bIns="46589"/>
          <a:lstStyle/>
          <a:p>
            <a:pPr>
              <a:lnSpc>
                <a:spcPct val="80000"/>
              </a:lnSpc>
              <a:spcBef>
                <a:spcPct val="20000"/>
              </a:spcBef>
            </a:pPr>
            <a:fld id="{7B6B70E8-2E5E-46A3-8FCC-2943E41FAA13}" type="slidenum">
              <a:rPr lang="en-US"/>
              <a:pPr>
                <a:lnSpc>
                  <a:spcPct val="80000"/>
                </a:lnSpc>
                <a:spcBef>
                  <a:spcPct val="20000"/>
                </a:spcBef>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Q.9</a:t>
            </a:r>
            <a:endParaRPr lang="en-US" dirty="0"/>
          </a:p>
        </p:txBody>
      </p:sp>
    </p:spTree>
    <p:extLst>
      <p:ext uri="{BB962C8B-B14F-4D97-AF65-F5344CB8AC3E}">
        <p14:creationId xmlns:p14="http://schemas.microsoft.com/office/powerpoint/2010/main" val="38601164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Q.S1b, S1c, S2ab, S6, S9,</a:t>
            </a:r>
            <a:r>
              <a:rPr lang="en-US" baseline="0" dirty="0" smtClean="0"/>
              <a:t> </a:t>
            </a:r>
            <a:r>
              <a:rPr lang="en-US" dirty="0" smtClean="0"/>
              <a:t>F2,</a:t>
            </a:r>
            <a:r>
              <a:rPr lang="en-US" baseline="0" dirty="0" smtClean="0"/>
              <a:t> F4</a:t>
            </a:r>
            <a:endParaRPr lang="en-US" dirty="0"/>
          </a:p>
        </p:txBody>
      </p:sp>
    </p:spTree>
    <p:extLst>
      <p:ext uri="{BB962C8B-B14F-4D97-AF65-F5344CB8AC3E}">
        <p14:creationId xmlns:p14="http://schemas.microsoft.com/office/powerpoint/2010/main" val="30110321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Q.9</a:t>
            </a:r>
            <a:endParaRPr lang="en-US" dirty="0"/>
          </a:p>
        </p:txBody>
      </p:sp>
    </p:spTree>
    <p:extLst>
      <p:ext uri="{BB962C8B-B14F-4D97-AF65-F5344CB8AC3E}">
        <p14:creationId xmlns:p14="http://schemas.microsoft.com/office/powerpoint/2010/main" val="38601164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Q.9</a:t>
            </a:r>
          </a:p>
          <a:p>
            <a:r>
              <a:rPr lang="en-US" dirty="0" smtClean="0"/>
              <a:t>Note:  subgroups must add to 100%</a:t>
            </a:r>
            <a:endParaRPr lang="en-US" dirty="0"/>
          </a:p>
        </p:txBody>
      </p:sp>
    </p:spTree>
    <p:extLst>
      <p:ext uri="{BB962C8B-B14F-4D97-AF65-F5344CB8AC3E}">
        <p14:creationId xmlns:p14="http://schemas.microsoft.com/office/powerpoint/2010/main" val="3668076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Q.11</a:t>
            </a:r>
            <a:endParaRPr lang="en-US" dirty="0"/>
          </a:p>
        </p:txBody>
      </p:sp>
    </p:spTree>
    <p:extLst>
      <p:ext uri="{BB962C8B-B14F-4D97-AF65-F5344CB8AC3E}">
        <p14:creationId xmlns:p14="http://schemas.microsoft.com/office/powerpoint/2010/main" val="4442119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Q.12,</a:t>
            </a:r>
            <a:r>
              <a:rPr lang="en-US" baseline="0" dirty="0" smtClean="0"/>
              <a:t> 13ab</a:t>
            </a:r>
            <a:endParaRPr lang="en-US" dirty="0"/>
          </a:p>
        </p:txBody>
      </p:sp>
    </p:spTree>
    <p:extLst>
      <p:ext uri="{BB962C8B-B14F-4D97-AF65-F5344CB8AC3E}">
        <p14:creationId xmlns:p14="http://schemas.microsoft.com/office/powerpoint/2010/main" val="3668076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873125" y="288925"/>
            <a:ext cx="7534275" cy="4238625"/>
          </a:xfrm>
          <a:ln/>
        </p:spPr>
      </p:sp>
      <p:sp>
        <p:nvSpPr>
          <p:cNvPr id="52227" name="Rectangle 4"/>
          <p:cNvSpPr>
            <a:spLocks noGrp="1" noChangeArrowheads="1"/>
          </p:cNvSpPr>
          <p:nvPr>
            <p:ph type="body" idx="1"/>
          </p:nvPr>
        </p:nvSpPr>
        <p:spPr>
          <a:noFill/>
        </p:spPr>
        <p:txBody>
          <a:bodyPr/>
          <a:lstStyle/>
          <a:p>
            <a:pPr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98417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Q.1a</a:t>
            </a:r>
            <a:endParaRPr lang="en-US" dirty="0"/>
          </a:p>
        </p:txBody>
      </p:sp>
    </p:spTree>
    <p:extLst>
      <p:ext uri="{BB962C8B-B14F-4D97-AF65-F5344CB8AC3E}">
        <p14:creationId xmlns:p14="http://schemas.microsoft.com/office/powerpoint/2010/main" val="366807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Q.1b</a:t>
            </a:r>
            <a:endParaRPr lang="en-US" dirty="0"/>
          </a:p>
        </p:txBody>
      </p:sp>
    </p:spTree>
    <p:extLst>
      <p:ext uri="{BB962C8B-B14F-4D97-AF65-F5344CB8AC3E}">
        <p14:creationId xmlns:p14="http://schemas.microsoft.com/office/powerpoint/2010/main" val="3668076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Q.3b</a:t>
            </a:r>
            <a:endParaRPr lang="en-US" dirty="0"/>
          </a:p>
        </p:txBody>
      </p:sp>
    </p:spTree>
    <p:extLst>
      <p:ext uri="{BB962C8B-B14F-4D97-AF65-F5344CB8AC3E}">
        <p14:creationId xmlns:p14="http://schemas.microsoft.com/office/powerpoint/2010/main" val="3668076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Q.2</a:t>
            </a:r>
            <a:endParaRPr lang="en-US" dirty="0"/>
          </a:p>
        </p:txBody>
      </p:sp>
    </p:spTree>
    <p:extLst>
      <p:ext uri="{BB962C8B-B14F-4D97-AF65-F5344CB8AC3E}">
        <p14:creationId xmlns:p14="http://schemas.microsoft.com/office/powerpoint/2010/main" val="32227702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Q.2</a:t>
            </a:r>
            <a:endParaRPr lang="en-US" dirty="0"/>
          </a:p>
        </p:txBody>
      </p:sp>
    </p:spTree>
    <p:extLst>
      <p:ext uri="{BB962C8B-B14F-4D97-AF65-F5344CB8AC3E}">
        <p14:creationId xmlns:p14="http://schemas.microsoft.com/office/powerpoint/2010/main" val="32227702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Q.6a</a:t>
            </a:r>
            <a:endParaRPr lang="en-US" dirty="0"/>
          </a:p>
        </p:txBody>
      </p:sp>
    </p:spTree>
    <p:extLst>
      <p:ext uri="{BB962C8B-B14F-4D97-AF65-F5344CB8AC3E}">
        <p14:creationId xmlns:p14="http://schemas.microsoft.com/office/powerpoint/2010/main" val="22058213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71412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9"/>
          <p:cNvSpPr>
            <a:spLocks noGrp="1" noChangeArrowheads="1"/>
          </p:cNvSpPr>
          <p:nvPr>
            <p:ph type="sldNum" sz="quarter" idx="10"/>
          </p:nvPr>
        </p:nvSpPr>
        <p:spPr>
          <a:ln/>
        </p:spPr>
        <p:txBody>
          <a:bodyPr/>
          <a:lstStyle>
            <a:lvl1pPr>
              <a:defRPr/>
            </a:lvl1pPr>
          </a:lstStyle>
          <a:p>
            <a:pPr>
              <a:defRPr/>
            </a:pPr>
            <a:fld id="{390C389E-EA88-419C-892E-C35565F9E599}" type="slidenum">
              <a:rPr lang="en-US"/>
              <a:pPr>
                <a:defRPr/>
              </a:pPr>
              <a:t>‹#›</a:t>
            </a:fld>
            <a:endParaRPr lang="en-US" dirty="0"/>
          </a:p>
        </p:txBody>
      </p:sp>
    </p:spTree>
    <p:extLst>
      <p:ext uri="{BB962C8B-B14F-4D97-AF65-F5344CB8AC3E}">
        <p14:creationId xmlns:p14="http://schemas.microsoft.com/office/powerpoint/2010/main" val="8033710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61127" y="219076"/>
            <a:ext cx="1997075" cy="4181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69902" y="219076"/>
            <a:ext cx="5838825" cy="4181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9"/>
          <p:cNvSpPr>
            <a:spLocks noGrp="1" noChangeArrowheads="1"/>
          </p:cNvSpPr>
          <p:nvPr>
            <p:ph type="sldNum" sz="quarter" idx="10"/>
          </p:nvPr>
        </p:nvSpPr>
        <p:spPr>
          <a:ln/>
        </p:spPr>
        <p:txBody>
          <a:bodyPr/>
          <a:lstStyle>
            <a:lvl1pPr>
              <a:defRPr/>
            </a:lvl1pPr>
          </a:lstStyle>
          <a:p>
            <a:pPr>
              <a:defRPr/>
            </a:pPr>
            <a:fld id="{4F9EF859-070C-4B36-8895-241B35D42098}" type="slidenum">
              <a:rPr lang="en-US"/>
              <a:pPr>
                <a:defRPr/>
              </a:pPr>
              <a:t>‹#›</a:t>
            </a:fld>
            <a:endParaRPr lang="en-US" dirty="0"/>
          </a:p>
        </p:txBody>
      </p:sp>
    </p:spTree>
    <p:extLst>
      <p:ext uri="{BB962C8B-B14F-4D97-AF65-F5344CB8AC3E}">
        <p14:creationId xmlns:p14="http://schemas.microsoft.com/office/powerpoint/2010/main" val="35056141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69900" y="219075"/>
            <a:ext cx="7835900" cy="85725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314450"/>
            <a:ext cx="7772400" cy="3086100"/>
          </a:xfrm>
        </p:spPr>
        <p:txBody>
          <a:bodyPr/>
          <a:lstStyle/>
          <a:p>
            <a:pPr lvl="0"/>
            <a:endParaRPr lang="en-US" noProof="0" dirty="0" smtClean="0"/>
          </a:p>
        </p:txBody>
      </p:sp>
      <p:sp>
        <p:nvSpPr>
          <p:cNvPr id="4" name="Rectangle 29"/>
          <p:cNvSpPr>
            <a:spLocks noGrp="1" noChangeArrowheads="1"/>
          </p:cNvSpPr>
          <p:nvPr>
            <p:ph type="sldNum" sz="quarter" idx="10"/>
          </p:nvPr>
        </p:nvSpPr>
        <p:spPr>
          <a:ln/>
        </p:spPr>
        <p:txBody>
          <a:bodyPr/>
          <a:lstStyle>
            <a:lvl1pPr>
              <a:defRPr/>
            </a:lvl1pPr>
          </a:lstStyle>
          <a:p>
            <a:pPr>
              <a:defRPr/>
            </a:pPr>
            <a:fld id="{6AB068AB-2B9B-4791-86A3-2D6CF3825551}" type="slidenum">
              <a:rPr lang="en-US"/>
              <a:pPr>
                <a:defRPr/>
              </a:pPr>
              <a:t>‹#›</a:t>
            </a:fld>
            <a:endParaRPr lang="en-US" dirty="0"/>
          </a:p>
        </p:txBody>
      </p:sp>
    </p:spTree>
    <p:extLst>
      <p:ext uri="{BB962C8B-B14F-4D97-AF65-F5344CB8AC3E}">
        <p14:creationId xmlns:p14="http://schemas.microsoft.com/office/powerpoint/2010/main" val="6701094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chartAndTx" preserve="1">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69900" y="219075"/>
            <a:ext cx="7835900" cy="857250"/>
          </a:xfrm>
        </p:spPr>
        <p:txBody>
          <a:bodyPr/>
          <a:lstStyle/>
          <a:p>
            <a:r>
              <a:rPr lang="en-US" smtClean="0"/>
              <a:t>Click to edit Master title style</a:t>
            </a:r>
            <a:endParaRPr lang="en-US"/>
          </a:p>
        </p:txBody>
      </p:sp>
      <p:sp>
        <p:nvSpPr>
          <p:cNvPr id="3" name="Chart Placeholder 2"/>
          <p:cNvSpPr>
            <a:spLocks noGrp="1"/>
          </p:cNvSpPr>
          <p:nvPr>
            <p:ph type="chart" sz="half" idx="1"/>
          </p:nvPr>
        </p:nvSpPr>
        <p:spPr>
          <a:xfrm>
            <a:off x="685800" y="1314450"/>
            <a:ext cx="3810000" cy="3086100"/>
          </a:xfrm>
        </p:spPr>
        <p:txBody>
          <a:bodyPr/>
          <a:lstStyle/>
          <a:p>
            <a:pPr lvl="0"/>
            <a:endParaRPr lang="en-US" noProof="0" dirty="0" smtClean="0"/>
          </a:p>
        </p:txBody>
      </p:sp>
      <p:sp>
        <p:nvSpPr>
          <p:cNvPr id="4" name="Text Placeholder 3"/>
          <p:cNvSpPr>
            <a:spLocks noGrp="1"/>
          </p:cNvSpPr>
          <p:nvPr>
            <p:ph type="body" sz="half" idx="2"/>
          </p:nvPr>
        </p:nvSpPr>
        <p:spPr>
          <a:xfrm>
            <a:off x="4648200" y="1314450"/>
            <a:ext cx="3810000" cy="3086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9"/>
          <p:cNvSpPr>
            <a:spLocks noGrp="1" noChangeArrowheads="1"/>
          </p:cNvSpPr>
          <p:nvPr>
            <p:ph type="sldNum" sz="quarter" idx="10"/>
          </p:nvPr>
        </p:nvSpPr>
        <p:spPr>
          <a:ln/>
        </p:spPr>
        <p:txBody>
          <a:bodyPr/>
          <a:lstStyle>
            <a:lvl1pPr>
              <a:defRPr/>
            </a:lvl1pPr>
          </a:lstStyle>
          <a:p>
            <a:pPr>
              <a:defRPr/>
            </a:pPr>
            <a:fld id="{67239B98-EC55-43F6-9F4C-FEA92D304E40}" type="slidenum">
              <a:rPr lang="en-US"/>
              <a:pPr>
                <a:defRPr/>
              </a:pPr>
              <a:t>‹#›</a:t>
            </a:fld>
            <a:endParaRPr lang="en-US" dirty="0"/>
          </a:p>
        </p:txBody>
      </p:sp>
    </p:spTree>
    <p:extLst>
      <p:ext uri="{BB962C8B-B14F-4D97-AF65-F5344CB8AC3E}">
        <p14:creationId xmlns:p14="http://schemas.microsoft.com/office/powerpoint/2010/main" val="18345593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9"/>
          <p:cNvSpPr>
            <a:spLocks noGrp="1" noChangeArrowheads="1"/>
          </p:cNvSpPr>
          <p:nvPr>
            <p:ph type="sldNum" sz="quarter" idx="10"/>
          </p:nvPr>
        </p:nvSpPr>
        <p:spPr>
          <a:ln/>
        </p:spPr>
        <p:txBody>
          <a:bodyPr/>
          <a:lstStyle>
            <a:lvl1pPr>
              <a:defRPr/>
            </a:lvl1pPr>
          </a:lstStyle>
          <a:p>
            <a:pPr>
              <a:defRPr/>
            </a:pPr>
            <a:fld id="{92871B65-642A-4956-AD99-54792413B5FD}" type="slidenum">
              <a:rPr lang="en-US"/>
              <a:pPr>
                <a:defRPr/>
              </a:pPr>
              <a:t>‹#›</a:t>
            </a:fld>
            <a:endParaRPr lang="en-US" dirty="0"/>
          </a:p>
        </p:txBody>
      </p:sp>
    </p:spTree>
    <p:extLst>
      <p:ext uri="{BB962C8B-B14F-4D97-AF65-F5344CB8AC3E}">
        <p14:creationId xmlns:p14="http://schemas.microsoft.com/office/powerpoint/2010/main" val="14583057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036914"/>
            <a:ext cx="7772400" cy="1021557"/>
          </a:xfrm>
        </p:spPr>
        <p:txBody>
          <a:bodyPr anchor="ctr"/>
          <a:lstStyle>
            <a:lvl1pPr algn="ctr">
              <a:defRPr sz="4000" b="1" cap="all">
                <a:solidFill>
                  <a:srgbClr val="000066"/>
                </a:solidFill>
              </a:defRPr>
            </a:lvl1pPr>
          </a:lstStyle>
          <a:p>
            <a:r>
              <a:rPr lang="en-US" smtClean="0"/>
              <a:t>Click to edit Master title style</a:t>
            </a:r>
            <a:endParaRPr lang="en-US"/>
          </a:p>
        </p:txBody>
      </p:sp>
      <p:sp>
        <p:nvSpPr>
          <p:cNvPr id="4" name="Rectangle 29"/>
          <p:cNvSpPr>
            <a:spLocks noGrp="1" noChangeArrowheads="1"/>
          </p:cNvSpPr>
          <p:nvPr>
            <p:ph type="sldNum" sz="quarter" idx="10"/>
          </p:nvPr>
        </p:nvSpPr>
        <p:spPr>
          <a:ln/>
        </p:spPr>
        <p:txBody>
          <a:bodyPr/>
          <a:lstStyle>
            <a:lvl1pPr>
              <a:defRPr/>
            </a:lvl1pPr>
          </a:lstStyle>
          <a:p>
            <a:pPr>
              <a:defRPr/>
            </a:pPr>
            <a:fld id="{773A8D9D-64E9-4306-8D36-E616A295A43F}" type="slidenum">
              <a:rPr lang="en-US"/>
              <a:pPr>
                <a:defRPr/>
              </a:pPr>
              <a:t>‹#›</a:t>
            </a:fld>
            <a:endParaRPr lang="en-US" dirty="0"/>
          </a:p>
        </p:txBody>
      </p:sp>
    </p:spTree>
    <p:extLst>
      <p:ext uri="{BB962C8B-B14F-4D97-AF65-F5344CB8AC3E}">
        <p14:creationId xmlns:p14="http://schemas.microsoft.com/office/powerpoint/2010/main" val="31758982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314450"/>
            <a:ext cx="3810000" cy="3086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0"/>
            <a:ext cx="3810000" cy="3086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9"/>
          <p:cNvSpPr>
            <a:spLocks noGrp="1" noChangeArrowheads="1"/>
          </p:cNvSpPr>
          <p:nvPr>
            <p:ph type="sldNum" sz="quarter" idx="10"/>
          </p:nvPr>
        </p:nvSpPr>
        <p:spPr>
          <a:ln/>
        </p:spPr>
        <p:txBody>
          <a:bodyPr/>
          <a:lstStyle>
            <a:lvl1pPr>
              <a:defRPr/>
            </a:lvl1pPr>
          </a:lstStyle>
          <a:p>
            <a:pPr>
              <a:defRPr/>
            </a:pPr>
            <a:fld id="{47364ADB-A2B8-43A6-B0F9-5D098760C5FE}" type="slidenum">
              <a:rPr lang="en-US"/>
              <a:pPr>
                <a:defRPr/>
              </a:pPr>
              <a:t>‹#›</a:t>
            </a:fld>
            <a:endParaRPr lang="en-US" dirty="0"/>
          </a:p>
        </p:txBody>
      </p:sp>
    </p:spTree>
    <p:extLst>
      <p:ext uri="{BB962C8B-B14F-4D97-AF65-F5344CB8AC3E}">
        <p14:creationId xmlns:p14="http://schemas.microsoft.com/office/powerpoint/2010/main" val="31311417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9"/>
          <p:cNvSpPr>
            <a:spLocks noGrp="1" noChangeArrowheads="1"/>
          </p:cNvSpPr>
          <p:nvPr>
            <p:ph type="sldNum" sz="quarter" idx="10"/>
          </p:nvPr>
        </p:nvSpPr>
        <p:spPr>
          <a:ln/>
        </p:spPr>
        <p:txBody>
          <a:bodyPr/>
          <a:lstStyle>
            <a:lvl1pPr>
              <a:defRPr/>
            </a:lvl1pPr>
          </a:lstStyle>
          <a:p>
            <a:pPr>
              <a:defRPr/>
            </a:pPr>
            <a:fld id="{D82D3F97-03C6-4464-9DEB-5A2363B34F94}" type="slidenum">
              <a:rPr lang="en-US"/>
              <a:pPr>
                <a:defRPr/>
              </a:pPr>
              <a:t>‹#›</a:t>
            </a:fld>
            <a:endParaRPr lang="en-US" dirty="0"/>
          </a:p>
        </p:txBody>
      </p:sp>
    </p:spTree>
    <p:extLst>
      <p:ext uri="{BB962C8B-B14F-4D97-AF65-F5344CB8AC3E}">
        <p14:creationId xmlns:p14="http://schemas.microsoft.com/office/powerpoint/2010/main" val="19135429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9"/>
          <p:cNvSpPr>
            <a:spLocks noGrp="1" noChangeArrowheads="1"/>
          </p:cNvSpPr>
          <p:nvPr>
            <p:ph type="sldNum" sz="quarter" idx="10"/>
          </p:nvPr>
        </p:nvSpPr>
        <p:spPr>
          <a:ln/>
        </p:spPr>
        <p:txBody>
          <a:bodyPr/>
          <a:lstStyle>
            <a:lvl1pPr>
              <a:defRPr/>
            </a:lvl1pPr>
          </a:lstStyle>
          <a:p>
            <a:pPr>
              <a:defRPr/>
            </a:pPr>
            <a:fld id="{8156BA16-E66C-4DDD-BC60-9500E3D28856}" type="slidenum">
              <a:rPr lang="en-US"/>
              <a:pPr>
                <a:defRPr/>
              </a:pPr>
              <a:t>‹#›</a:t>
            </a:fld>
            <a:endParaRPr lang="en-US" dirty="0"/>
          </a:p>
        </p:txBody>
      </p:sp>
    </p:spTree>
    <p:extLst>
      <p:ext uri="{BB962C8B-B14F-4D97-AF65-F5344CB8AC3E}">
        <p14:creationId xmlns:p14="http://schemas.microsoft.com/office/powerpoint/2010/main" val="13790471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9"/>
          <p:cNvSpPr>
            <a:spLocks noGrp="1" noChangeArrowheads="1"/>
          </p:cNvSpPr>
          <p:nvPr>
            <p:ph type="sldNum" sz="quarter" idx="10"/>
          </p:nvPr>
        </p:nvSpPr>
        <p:spPr>
          <a:ln/>
        </p:spPr>
        <p:txBody>
          <a:bodyPr/>
          <a:lstStyle>
            <a:lvl1pPr>
              <a:defRPr/>
            </a:lvl1pPr>
          </a:lstStyle>
          <a:p>
            <a:pPr>
              <a:defRPr/>
            </a:pPr>
            <a:fld id="{2F2503B9-E1CF-4233-9D34-5E0F3CCCBF8A}" type="slidenum">
              <a:rPr lang="en-US"/>
              <a:pPr>
                <a:defRPr/>
              </a:pPr>
              <a:t>‹#›</a:t>
            </a:fld>
            <a:endParaRPr lang="en-US" dirty="0"/>
          </a:p>
        </p:txBody>
      </p:sp>
    </p:spTree>
    <p:extLst>
      <p:ext uri="{BB962C8B-B14F-4D97-AF65-F5344CB8AC3E}">
        <p14:creationId xmlns:p14="http://schemas.microsoft.com/office/powerpoint/2010/main" val="30627900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8"/>
            <a:ext cx="3008313" cy="871538"/>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9"/>
          <p:cNvSpPr>
            <a:spLocks noGrp="1" noChangeArrowheads="1"/>
          </p:cNvSpPr>
          <p:nvPr>
            <p:ph type="sldNum" sz="quarter" idx="10"/>
          </p:nvPr>
        </p:nvSpPr>
        <p:spPr>
          <a:ln/>
        </p:spPr>
        <p:txBody>
          <a:bodyPr/>
          <a:lstStyle>
            <a:lvl1pPr>
              <a:defRPr/>
            </a:lvl1pPr>
          </a:lstStyle>
          <a:p>
            <a:pPr>
              <a:defRPr/>
            </a:pPr>
            <a:fld id="{9C372A62-E5AE-495A-AD53-535B399F9E04}" type="slidenum">
              <a:rPr lang="en-US"/>
              <a:pPr>
                <a:defRPr/>
              </a:pPr>
              <a:t>‹#›</a:t>
            </a:fld>
            <a:endParaRPr lang="en-US" dirty="0"/>
          </a:p>
        </p:txBody>
      </p:sp>
    </p:spTree>
    <p:extLst>
      <p:ext uri="{BB962C8B-B14F-4D97-AF65-F5344CB8AC3E}">
        <p14:creationId xmlns:p14="http://schemas.microsoft.com/office/powerpoint/2010/main" val="17176843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4025504"/>
            <a:ext cx="5486400" cy="60364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9"/>
          <p:cNvSpPr>
            <a:spLocks noGrp="1" noChangeArrowheads="1"/>
          </p:cNvSpPr>
          <p:nvPr>
            <p:ph type="sldNum" sz="quarter" idx="10"/>
          </p:nvPr>
        </p:nvSpPr>
        <p:spPr>
          <a:ln/>
        </p:spPr>
        <p:txBody>
          <a:bodyPr/>
          <a:lstStyle>
            <a:lvl1pPr>
              <a:defRPr/>
            </a:lvl1pPr>
          </a:lstStyle>
          <a:p>
            <a:pPr>
              <a:defRPr/>
            </a:pPr>
            <a:fld id="{27343D04-45C6-4147-AAB6-A6E67E96F3B1}" type="slidenum">
              <a:rPr lang="en-US"/>
              <a:pPr>
                <a:defRPr/>
              </a:pPr>
              <a:t>‹#›</a:t>
            </a:fld>
            <a:endParaRPr lang="en-US" dirty="0"/>
          </a:p>
        </p:txBody>
      </p:sp>
    </p:spTree>
    <p:extLst>
      <p:ext uri="{BB962C8B-B14F-4D97-AF65-F5344CB8AC3E}">
        <p14:creationId xmlns:p14="http://schemas.microsoft.com/office/powerpoint/2010/main" val="34350013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5" Type="http://schemas.openxmlformats.org/officeDocument/2006/relationships/image" Target="../media/image1.jpeg"/><Relationship Id="rId16" Type="http://schemas.openxmlformats.org/officeDocument/2006/relationships/image" Target="../media/image2.png"/><Relationship Id="rId17"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4" name="Straight Connector 3"/>
          <p:cNvCxnSpPr/>
          <p:nvPr userDrawn="1"/>
        </p:nvCxnSpPr>
        <p:spPr bwMode="auto">
          <a:xfrm>
            <a:off x="682752" y="4862727"/>
            <a:ext cx="8461248" cy="0"/>
          </a:xfrm>
          <a:prstGeom prst="line">
            <a:avLst/>
          </a:prstGeom>
          <a:solidFill>
            <a:schemeClr val="accent1"/>
          </a:solidFill>
          <a:ln w="9525" cap="flat" cmpd="sng" algn="ctr">
            <a:solidFill>
              <a:srgbClr val="00006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9" name="Picture 1"/>
          <p:cNvPicPr>
            <a:picLocks noChangeAspect="1"/>
          </p:cNvPicPr>
          <p:nvPr userDrawn="1"/>
        </p:nvPicPr>
        <p:blipFill rotWithShape="1">
          <a:blip r:embed="rId15">
            <a:clrChange>
              <a:clrFrom>
                <a:srgbClr val="FFFFFF"/>
              </a:clrFrom>
              <a:clrTo>
                <a:srgbClr val="FFFFFF">
                  <a:alpha val="0"/>
                </a:srgbClr>
              </a:clrTo>
            </a:clrChange>
          </a:blip>
          <a:srcRect l="6812" r="78059"/>
          <a:stretch/>
        </p:blipFill>
        <p:spPr bwMode="auto">
          <a:xfrm>
            <a:off x="0" y="0"/>
            <a:ext cx="682753" cy="5143500"/>
          </a:xfrm>
          <a:prstGeom prst="rect">
            <a:avLst/>
          </a:prstGeom>
          <a:noFill/>
          <a:ln w="9525">
            <a:noFill/>
            <a:miter lim="800000"/>
            <a:headEnd/>
            <a:tailEnd/>
          </a:ln>
        </p:spPr>
      </p:pic>
      <p:sp>
        <p:nvSpPr>
          <p:cNvPr id="1053" name="Rectangle 29"/>
          <p:cNvSpPr>
            <a:spLocks noGrp="1" noChangeArrowheads="1"/>
          </p:cNvSpPr>
          <p:nvPr userDrawn="1">
            <p:ph type="sldNum" sz="quarter" idx="4"/>
          </p:nvPr>
        </p:nvSpPr>
        <p:spPr bwMode="auto">
          <a:xfrm>
            <a:off x="8364220" y="4874919"/>
            <a:ext cx="584200" cy="226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50">
                <a:solidFill>
                  <a:srgbClr val="000066"/>
                </a:solidFill>
                <a:latin typeface="Calibri" pitchFamily="34" charset="0"/>
              </a:defRPr>
            </a:lvl1pPr>
          </a:lstStyle>
          <a:p>
            <a:pPr>
              <a:defRPr/>
            </a:pPr>
            <a:fld id="{B5D8C01E-2EBF-4AF0-A0DC-0BAF3B98442B}" type="slidenum">
              <a:rPr lang="en-US" smtClean="0"/>
              <a:pPr>
                <a:defRPr/>
              </a:pPr>
              <a:t>‹#›</a:t>
            </a:fld>
            <a:endParaRPr lang="en-US" dirty="0"/>
          </a:p>
        </p:txBody>
      </p:sp>
      <p:sp>
        <p:nvSpPr>
          <p:cNvPr id="1030" name="Text Box 31"/>
          <p:cNvSpPr txBox="1">
            <a:spLocks noChangeArrowheads="1"/>
          </p:cNvSpPr>
          <p:nvPr userDrawn="1"/>
        </p:nvSpPr>
        <p:spPr bwMode="auto">
          <a:xfrm>
            <a:off x="1563237" y="4862727"/>
            <a:ext cx="634141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algn="ctr" eaLnBrk="0" fontAlgn="base" hangingPunct="0">
              <a:spcBef>
                <a:spcPct val="0"/>
              </a:spcBef>
              <a:spcAft>
                <a:spcPct val="0"/>
              </a:spcAft>
              <a:defRPr sz="1400">
                <a:solidFill>
                  <a:schemeClr val="tx1"/>
                </a:solidFill>
                <a:latin typeface="Arial" charset="0"/>
              </a:defRPr>
            </a:lvl6pPr>
            <a:lvl7pPr marL="2971800" indent="-228600" algn="ctr" eaLnBrk="0" fontAlgn="base" hangingPunct="0">
              <a:spcBef>
                <a:spcPct val="0"/>
              </a:spcBef>
              <a:spcAft>
                <a:spcPct val="0"/>
              </a:spcAft>
              <a:defRPr sz="1400">
                <a:solidFill>
                  <a:schemeClr val="tx1"/>
                </a:solidFill>
                <a:latin typeface="Arial" charset="0"/>
              </a:defRPr>
            </a:lvl7pPr>
            <a:lvl8pPr marL="3429000" indent="-228600" algn="ctr" eaLnBrk="0" fontAlgn="base" hangingPunct="0">
              <a:spcBef>
                <a:spcPct val="0"/>
              </a:spcBef>
              <a:spcAft>
                <a:spcPct val="0"/>
              </a:spcAft>
              <a:defRPr sz="1400">
                <a:solidFill>
                  <a:schemeClr val="tx1"/>
                </a:solidFill>
                <a:latin typeface="Arial" charset="0"/>
              </a:defRPr>
            </a:lvl8pPr>
            <a:lvl9pPr marL="3886200" indent="-228600" algn="ctr" eaLnBrk="0" fontAlgn="base" hangingPunct="0">
              <a:spcBef>
                <a:spcPct val="0"/>
              </a:spcBef>
              <a:spcAft>
                <a:spcPct val="0"/>
              </a:spcAft>
              <a:defRPr sz="1400">
                <a:solidFill>
                  <a:schemeClr val="tx1"/>
                </a:solidFill>
                <a:latin typeface="Arial" charset="0"/>
              </a:defRPr>
            </a:lvl9pPr>
          </a:lstStyle>
          <a:p>
            <a:pPr algn="just"/>
            <a:r>
              <a:rPr lang="en-US" sz="1200" b="1" baseline="0" dirty="0" smtClean="0">
                <a:solidFill>
                  <a:srgbClr val="000066"/>
                </a:solidFill>
                <a:latin typeface="Calibri" pitchFamily="34" charset="0"/>
              </a:rPr>
              <a:t>Public School Parents</a:t>
            </a:r>
            <a:r>
              <a:rPr lang="en-US" sz="1200" b="1" dirty="0" smtClean="0">
                <a:solidFill>
                  <a:srgbClr val="000066"/>
                </a:solidFill>
                <a:latin typeface="Calibri" pitchFamily="34" charset="0"/>
              </a:rPr>
              <a:t> on the Value of Public Education – August 2017 – Hart Research for the AFT</a:t>
            </a:r>
            <a:endParaRPr lang="en-US" sz="1200" b="1" dirty="0">
              <a:solidFill>
                <a:srgbClr val="000066"/>
              </a:solidFill>
              <a:latin typeface="Calibri" pitchFamily="34" charset="0"/>
            </a:endParaRPr>
          </a:p>
        </p:txBody>
      </p:sp>
      <p:pic>
        <p:nvPicPr>
          <p:cNvPr id="10" name="Picture 9"/>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8119872" y="117238"/>
            <a:ext cx="950976" cy="174964"/>
          </a:xfrm>
          <a:prstGeom prst="rect">
            <a:avLst/>
          </a:prstGeom>
        </p:spPr>
      </p:pic>
      <p:pic>
        <p:nvPicPr>
          <p:cNvPr id="11" name="Picture 8"/>
          <p:cNvPicPr>
            <a:picLocks noChangeAspect="1"/>
          </p:cNvPicPr>
          <p:nvPr userDrawn="1"/>
        </p:nvPicPr>
        <p:blipFill>
          <a:blip r:embed="rId17"/>
          <a:srcRect l="22697" r="11951" b="19067"/>
          <a:stretch>
            <a:fillRect/>
          </a:stretch>
        </p:blipFill>
        <p:spPr bwMode="auto">
          <a:xfrm>
            <a:off x="8595360" y="390144"/>
            <a:ext cx="475488" cy="351490"/>
          </a:xfrm>
          <a:prstGeom prst="rect">
            <a:avLst/>
          </a:prstGeom>
          <a:noFill/>
          <a:ln w="9525">
            <a:noFill/>
            <a:miter lim="800000"/>
            <a:headEnd/>
            <a:tailEnd/>
          </a:ln>
        </p:spPr>
      </p:pic>
      <p:sp>
        <p:nvSpPr>
          <p:cNvPr id="1027" name="Rectangle 2"/>
          <p:cNvSpPr>
            <a:spLocks noGrp="1" noChangeArrowheads="1"/>
          </p:cNvSpPr>
          <p:nvPr userDrawn="1">
            <p:ph type="title"/>
          </p:nvPr>
        </p:nvSpPr>
        <p:spPr bwMode="auto">
          <a:xfrm>
            <a:off x="585216" y="45949"/>
            <a:ext cx="7888224"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8" name="Rectangle 3"/>
          <p:cNvSpPr>
            <a:spLocks noGrp="1" noChangeArrowheads="1"/>
          </p:cNvSpPr>
          <p:nvPr userDrawn="1">
            <p:ph type="body" idx="1"/>
          </p:nvPr>
        </p:nvSpPr>
        <p:spPr bwMode="auto">
          <a:xfrm>
            <a:off x="585216" y="1143762"/>
            <a:ext cx="8339328" cy="3385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lt1" tx1="dk1" bg2="lt2" tx2="dk2" accent1="accent1" accent2="accent2" accent3="accent3" accent4="accent4" accent5="accent5" accent6="accent6" hlink="hlink" folHlink="folHlink"/>
  <p:sldLayoutIdLst>
    <p:sldLayoutId id="2147484138" r:id="rId1"/>
    <p:sldLayoutId id="2147484116" r:id="rId2"/>
    <p:sldLayoutId id="2147484117" r:id="rId3"/>
    <p:sldLayoutId id="2147484118" r:id="rId4"/>
    <p:sldLayoutId id="2147484119" r:id="rId5"/>
    <p:sldLayoutId id="2147484120" r:id="rId6"/>
    <p:sldLayoutId id="2147484121" r:id="rId7"/>
    <p:sldLayoutId id="2147484122" r:id="rId8"/>
    <p:sldLayoutId id="2147484123" r:id="rId9"/>
    <p:sldLayoutId id="2147484124" r:id="rId10"/>
    <p:sldLayoutId id="2147484125" r:id="rId11"/>
    <p:sldLayoutId id="2147484126" r:id="rId12"/>
    <p:sldLayoutId id="2147484127" r:id="rId13"/>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hf hdr="0" ftr="0" dt="0"/>
  <p:txStyles>
    <p:titleStyle>
      <a:lvl1pPr algn="l" rtl="0" eaLnBrk="0" fontAlgn="base" hangingPunct="0">
        <a:lnSpc>
          <a:spcPts val="2600"/>
        </a:lnSpc>
        <a:spcBef>
          <a:spcPct val="0"/>
        </a:spcBef>
        <a:spcAft>
          <a:spcPct val="0"/>
        </a:spcAft>
        <a:defRPr sz="2400" b="1">
          <a:solidFill>
            <a:srgbClr val="000066"/>
          </a:solidFill>
          <a:latin typeface="Calibri" pitchFamily="34" charset="0"/>
          <a:ea typeface="+mj-ea"/>
          <a:cs typeface="+mj-cs"/>
        </a:defRPr>
      </a:lvl1pPr>
      <a:lvl2pPr algn="l" rtl="0" eaLnBrk="0" fontAlgn="base" hangingPunct="0">
        <a:lnSpc>
          <a:spcPct val="80000"/>
        </a:lnSpc>
        <a:spcBef>
          <a:spcPct val="0"/>
        </a:spcBef>
        <a:spcAft>
          <a:spcPct val="0"/>
        </a:spcAft>
        <a:defRPr sz="2800" b="1">
          <a:solidFill>
            <a:schemeClr val="tx2"/>
          </a:solidFill>
          <a:latin typeface="Arial" charset="0"/>
        </a:defRPr>
      </a:lvl2pPr>
      <a:lvl3pPr algn="l" rtl="0" eaLnBrk="0" fontAlgn="base" hangingPunct="0">
        <a:lnSpc>
          <a:spcPct val="80000"/>
        </a:lnSpc>
        <a:spcBef>
          <a:spcPct val="0"/>
        </a:spcBef>
        <a:spcAft>
          <a:spcPct val="0"/>
        </a:spcAft>
        <a:defRPr sz="2800" b="1">
          <a:solidFill>
            <a:schemeClr val="tx2"/>
          </a:solidFill>
          <a:latin typeface="Arial" charset="0"/>
        </a:defRPr>
      </a:lvl3pPr>
      <a:lvl4pPr algn="l" rtl="0" eaLnBrk="0" fontAlgn="base" hangingPunct="0">
        <a:lnSpc>
          <a:spcPct val="80000"/>
        </a:lnSpc>
        <a:spcBef>
          <a:spcPct val="0"/>
        </a:spcBef>
        <a:spcAft>
          <a:spcPct val="0"/>
        </a:spcAft>
        <a:defRPr sz="2800" b="1">
          <a:solidFill>
            <a:schemeClr val="tx2"/>
          </a:solidFill>
          <a:latin typeface="Arial" charset="0"/>
        </a:defRPr>
      </a:lvl4pPr>
      <a:lvl5pPr algn="l" rtl="0" eaLnBrk="0" fontAlgn="base" hangingPunct="0">
        <a:lnSpc>
          <a:spcPct val="80000"/>
        </a:lnSpc>
        <a:spcBef>
          <a:spcPct val="0"/>
        </a:spcBef>
        <a:spcAft>
          <a:spcPct val="0"/>
        </a:spcAft>
        <a:defRPr sz="2800" b="1">
          <a:solidFill>
            <a:schemeClr val="tx2"/>
          </a:solidFill>
          <a:latin typeface="Arial" charset="0"/>
        </a:defRPr>
      </a:lvl5pPr>
      <a:lvl6pPr marL="457200" algn="l" rtl="0" fontAlgn="base">
        <a:lnSpc>
          <a:spcPct val="80000"/>
        </a:lnSpc>
        <a:spcBef>
          <a:spcPct val="0"/>
        </a:spcBef>
        <a:spcAft>
          <a:spcPct val="0"/>
        </a:spcAft>
        <a:defRPr sz="2800" b="1">
          <a:solidFill>
            <a:schemeClr val="tx2"/>
          </a:solidFill>
          <a:latin typeface="Arial" charset="0"/>
        </a:defRPr>
      </a:lvl6pPr>
      <a:lvl7pPr marL="914400" algn="l" rtl="0" fontAlgn="base">
        <a:lnSpc>
          <a:spcPct val="80000"/>
        </a:lnSpc>
        <a:spcBef>
          <a:spcPct val="0"/>
        </a:spcBef>
        <a:spcAft>
          <a:spcPct val="0"/>
        </a:spcAft>
        <a:defRPr sz="2800" b="1">
          <a:solidFill>
            <a:schemeClr val="tx2"/>
          </a:solidFill>
          <a:latin typeface="Arial" charset="0"/>
        </a:defRPr>
      </a:lvl7pPr>
      <a:lvl8pPr marL="1371600" algn="l" rtl="0" fontAlgn="base">
        <a:lnSpc>
          <a:spcPct val="80000"/>
        </a:lnSpc>
        <a:spcBef>
          <a:spcPct val="0"/>
        </a:spcBef>
        <a:spcAft>
          <a:spcPct val="0"/>
        </a:spcAft>
        <a:defRPr sz="2800" b="1">
          <a:solidFill>
            <a:schemeClr val="tx2"/>
          </a:solidFill>
          <a:latin typeface="Arial" charset="0"/>
        </a:defRPr>
      </a:lvl8pPr>
      <a:lvl9pPr marL="1828800" algn="l" rtl="0" fontAlgn="base">
        <a:lnSpc>
          <a:spcPct val="80000"/>
        </a:lnSpc>
        <a:spcBef>
          <a:spcPct val="0"/>
        </a:spcBef>
        <a:spcAft>
          <a:spcPct val="0"/>
        </a:spcAft>
        <a:defRPr sz="2800" b="1">
          <a:solidFill>
            <a:schemeClr val="tx2"/>
          </a:solidFill>
          <a:latin typeface="Arial" charset="0"/>
        </a:defRPr>
      </a:lvl9pPr>
    </p:titleStyle>
    <p:bodyStyle>
      <a:lvl1pPr marL="342900" indent="-342900" algn="l" rtl="0" eaLnBrk="0" fontAlgn="base" hangingPunct="0">
        <a:spcBef>
          <a:spcPct val="20000"/>
        </a:spcBef>
        <a:spcAft>
          <a:spcPct val="0"/>
        </a:spcAft>
        <a:buClr>
          <a:srgbClr val="339966"/>
        </a:buClr>
        <a:buFont typeface="Wingdings" pitchFamily="2" charset="2"/>
        <a:buChar char="n"/>
        <a:defRPr sz="2800">
          <a:solidFill>
            <a:schemeClr val="tx1"/>
          </a:solidFill>
          <a:latin typeface="Calibri" pitchFamily="34" charset="0"/>
          <a:ea typeface="+mn-ea"/>
          <a:cs typeface="+mn-cs"/>
        </a:defRPr>
      </a:lvl1pPr>
      <a:lvl2pPr marL="742950" indent="-285750" algn="l" rtl="0" eaLnBrk="0" fontAlgn="base" hangingPunct="0">
        <a:spcBef>
          <a:spcPct val="20000"/>
        </a:spcBef>
        <a:spcAft>
          <a:spcPct val="0"/>
        </a:spcAft>
        <a:buClr>
          <a:srgbClr val="006600"/>
        </a:buClr>
        <a:buFont typeface="Arial" pitchFamily="34" charset="0"/>
        <a:buChar char="•"/>
        <a:defRPr sz="2400">
          <a:solidFill>
            <a:schemeClr val="tx1"/>
          </a:solidFill>
          <a:latin typeface="Calibri" pitchFamily="34" charset="0"/>
        </a:defRPr>
      </a:lvl2pPr>
      <a:lvl3pPr marL="1143000" indent="-228600" algn="l" rtl="0" eaLnBrk="0" fontAlgn="base" hangingPunct="0">
        <a:spcBef>
          <a:spcPct val="20000"/>
        </a:spcBef>
        <a:spcAft>
          <a:spcPct val="0"/>
        </a:spcAft>
        <a:buClr>
          <a:srgbClr val="006600"/>
        </a:buClr>
        <a:buFont typeface="Arial" pitchFamily="34" charset="0"/>
        <a:buChar char="•"/>
        <a:defRPr sz="2400">
          <a:solidFill>
            <a:schemeClr val="tx1"/>
          </a:solidFill>
          <a:latin typeface="Calibri" pitchFamily="34" charset="0"/>
        </a:defRPr>
      </a:lvl3pPr>
      <a:lvl4pPr marL="1600200" indent="-228600" algn="l" rtl="0" eaLnBrk="0" fontAlgn="base" hangingPunct="0">
        <a:spcBef>
          <a:spcPct val="20000"/>
        </a:spcBef>
        <a:spcAft>
          <a:spcPct val="0"/>
        </a:spcAft>
        <a:buClr>
          <a:srgbClr val="006600"/>
        </a:buClr>
        <a:buFont typeface="Arial" pitchFamily="34" charset="0"/>
        <a:buChar char="•"/>
        <a:defRPr sz="2000">
          <a:solidFill>
            <a:schemeClr val="tx1"/>
          </a:solidFill>
          <a:latin typeface="Calibri" pitchFamily="34" charset="0"/>
        </a:defRPr>
      </a:lvl4pPr>
      <a:lvl5pPr marL="2057400" indent="-228600" algn="l" rtl="0" eaLnBrk="0" fontAlgn="base" hangingPunct="0">
        <a:spcBef>
          <a:spcPct val="20000"/>
        </a:spcBef>
        <a:spcAft>
          <a:spcPct val="0"/>
        </a:spcAft>
        <a:buClr>
          <a:srgbClr val="006600"/>
        </a:buClr>
        <a:buFont typeface="Arial" pitchFamily="34" charset="0"/>
        <a:buChar char="•"/>
        <a:defRPr sz="2000">
          <a:solidFill>
            <a:schemeClr val="tx1"/>
          </a:solidFill>
          <a:latin typeface="Calibri" pitchFamily="34" charset="0"/>
        </a:defRPr>
      </a:lvl5pPr>
      <a:lvl6pPr marL="2514600" indent="-228600" algn="l" rtl="0" fontAlgn="base">
        <a:spcBef>
          <a:spcPct val="20000"/>
        </a:spcBef>
        <a:spcAft>
          <a:spcPct val="0"/>
        </a:spcAft>
        <a:buClr>
          <a:srgbClr val="55B848"/>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rgbClr val="55B848"/>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rgbClr val="55B848"/>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rgbClr val="55B848"/>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png"/><Relationship Id="rId5" Type="http://schemas.openxmlformats.org/officeDocument/2006/relationships/image" Target="../media/image6.jp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chart" Target="../charts/char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chart" Target="../charts/char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chart" Target="../charts/char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chart" Target="../charts/char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chart" Target="../charts/char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chart" Target="../charts/char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chart" Target="../charts/char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chart" Target="../charts/char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chart" Target="../charts/char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chart" Target="../charts/char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chart" Target="../charts/chart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chart" Target="../charts/chart16.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png"/><Relationship Id="rId5" Type="http://schemas.openxmlformats.org/officeDocument/2006/relationships/image" Target="../media/image6.jpg"/><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chart" Target="../charts/char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chart" Target="../charts/char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chart" Target="../charts/char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p:cNvPicPr>
            <a:picLocks noChangeAspect="1"/>
          </p:cNvPicPr>
          <p:nvPr/>
        </p:nvPicPr>
        <p:blipFill rotWithShape="1">
          <a:blip r:embed="rId3"/>
          <a:srcRect l="10892" t="16998" r="-1" b="8001"/>
          <a:stretch/>
        </p:blipFill>
        <p:spPr bwMode="auto">
          <a:xfrm>
            <a:off x="0" y="0"/>
            <a:ext cx="9131808" cy="5143500"/>
          </a:xfrm>
          <a:prstGeom prst="rect">
            <a:avLst/>
          </a:prstGeom>
          <a:noFill/>
          <a:ln w="9525">
            <a:noFill/>
            <a:miter lim="800000"/>
            <a:headEnd/>
            <a:tailEnd/>
          </a:ln>
        </p:spPr>
      </p:pic>
      <p:sp>
        <p:nvSpPr>
          <p:cNvPr id="4099" name="Text Box 233"/>
          <p:cNvSpPr txBox="1">
            <a:spLocks noChangeArrowheads="1"/>
          </p:cNvSpPr>
          <p:nvPr/>
        </p:nvSpPr>
        <p:spPr bwMode="auto">
          <a:xfrm>
            <a:off x="2809366" y="1783747"/>
            <a:ext cx="6102986" cy="2211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algn="ctr" eaLnBrk="0" fontAlgn="base" hangingPunct="0">
              <a:spcBef>
                <a:spcPct val="0"/>
              </a:spcBef>
              <a:spcAft>
                <a:spcPct val="0"/>
              </a:spcAft>
              <a:defRPr sz="1400">
                <a:solidFill>
                  <a:schemeClr val="tx1"/>
                </a:solidFill>
                <a:latin typeface="Arial" charset="0"/>
              </a:defRPr>
            </a:lvl6pPr>
            <a:lvl7pPr marL="2971800" indent="-228600" algn="ctr" eaLnBrk="0" fontAlgn="base" hangingPunct="0">
              <a:spcBef>
                <a:spcPct val="0"/>
              </a:spcBef>
              <a:spcAft>
                <a:spcPct val="0"/>
              </a:spcAft>
              <a:defRPr sz="1400">
                <a:solidFill>
                  <a:schemeClr val="tx1"/>
                </a:solidFill>
                <a:latin typeface="Arial" charset="0"/>
              </a:defRPr>
            </a:lvl7pPr>
            <a:lvl8pPr marL="3429000" indent="-228600" algn="ctr" eaLnBrk="0" fontAlgn="base" hangingPunct="0">
              <a:spcBef>
                <a:spcPct val="0"/>
              </a:spcBef>
              <a:spcAft>
                <a:spcPct val="0"/>
              </a:spcAft>
              <a:defRPr sz="1400">
                <a:solidFill>
                  <a:schemeClr val="tx1"/>
                </a:solidFill>
                <a:latin typeface="Arial" charset="0"/>
              </a:defRPr>
            </a:lvl8pPr>
            <a:lvl9pPr marL="3886200" indent="-228600" algn="ctr" eaLnBrk="0" fontAlgn="base" hangingPunct="0">
              <a:spcBef>
                <a:spcPct val="0"/>
              </a:spcBef>
              <a:spcAft>
                <a:spcPct val="0"/>
              </a:spcAft>
              <a:defRPr sz="1400">
                <a:solidFill>
                  <a:schemeClr val="tx1"/>
                </a:solidFill>
                <a:latin typeface="Arial" charset="0"/>
              </a:defRPr>
            </a:lvl9pPr>
          </a:lstStyle>
          <a:p>
            <a:pPr eaLnBrk="1" hangingPunct="1">
              <a:lnSpc>
                <a:spcPct val="85000"/>
              </a:lnSpc>
            </a:pPr>
            <a:r>
              <a:rPr lang="en-US" sz="5200" b="1" dirty="0">
                <a:solidFill>
                  <a:srgbClr val="002060"/>
                </a:solidFill>
                <a:latin typeface="Calibri" pitchFamily="34" charset="0"/>
              </a:rPr>
              <a:t>Public School Parents on the Value Of Public </a:t>
            </a:r>
            <a:r>
              <a:rPr lang="en-US" sz="5200" b="1" dirty="0" smtClean="0">
                <a:solidFill>
                  <a:srgbClr val="002060"/>
                </a:solidFill>
                <a:latin typeface="Calibri" pitchFamily="34" charset="0"/>
              </a:rPr>
              <a:t>Education</a:t>
            </a:r>
            <a:endParaRPr lang="en-US" sz="5200" b="1" dirty="0">
              <a:solidFill>
                <a:srgbClr val="002060"/>
              </a:solidFill>
              <a:latin typeface="Calibri" pitchFamily="34" charset="0"/>
            </a:endParaRPr>
          </a:p>
        </p:txBody>
      </p:sp>
      <p:sp>
        <p:nvSpPr>
          <p:cNvPr id="4100" name="Text Box 234"/>
          <p:cNvSpPr txBox="1">
            <a:spLocks noChangeArrowheads="1"/>
          </p:cNvSpPr>
          <p:nvPr/>
        </p:nvSpPr>
        <p:spPr bwMode="auto">
          <a:xfrm>
            <a:off x="1028079" y="4442157"/>
            <a:ext cx="7087843" cy="52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algn="ctr" eaLnBrk="0" fontAlgn="base" hangingPunct="0">
              <a:spcBef>
                <a:spcPct val="0"/>
              </a:spcBef>
              <a:spcAft>
                <a:spcPct val="0"/>
              </a:spcAft>
              <a:defRPr sz="1400">
                <a:solidFill>
                  <a:schemeClr val="tx1"/>
                </a:solidFill>
                <a:latin typeface="Arial" charset="0"/>
              </a:defRPr>
            </a:lvl6pPr>
            <a:lvl7pPr marL="2971800" indent="-228600" algn="ctr" eaLnBrk="0" fontAlgn="base" hangingPunct="0">
              <a:spcBef>
                <a:spcPct val="0"/>
              </a:spcBef>
              <a:spcAft>
                <a:spcPct val="0"/>
              </a:spcAft>
              <a:defRPr sz="1400">
                <a:solidFill>
                  <a:schemeClr val="tx1"/>
                </a:solidFill>
                <a:latin typeface="Arial" charset="0"/>
              </a:defRPr>
            </a:lvl7pPr>
            <a:lvl8pPr marL="3429000" indent="-228600" algn="ctr" eaLnBrk="0" fontAlgn="base" hangingPunct="0">
              <a:spcBef>
                <a:spcPct val="0"/>
              </a:spcBef>
              <a:spcAft>
                <a:spcPct val="0"/>
              </a:spcAft>
              <a:defRPr sz="1400">
                <a:solidFill>
                  <a:schemeClr val="tx1"/>
                </a:solidFill>
                <a:latin typeface="Arial" charset="0"/>
              </a:defRPr>
            </a:lvl8pPr>
            <a:lvl9pPr marL="3886200" indent="-228600" algn="ctr" eaLnBrk="0" fontAlgn="base" hangingPunct="0">
              <a:spcBef>
                <a:spcPct val="0"/>
              </a:spcBef>
              <a:spcAft>
                <a:spcPct val="0"/>
              </a:spcAft>
              <a:defRPr sz="1400">
                <a:solidFill>
                  <a:schemeClr val="tx1"/>
                </a:solidFill>
                <a:latin typeface="Arial" charset="0"/>
              </a:defRPr>
            </a:lvl9pPr>
          </a:lstStyle>
          <a:p>
            <a:pPr eaLnBrk="1" hangingPunct="1">
              <a:lnSpc>
                <a:spcPts val="1700"/>
              </a:lnSpc>
            </a:pPr>
            <a:r>
              <a:rPr lang="en-US" dirty="0">
                <a:solidFill>
                  <a:srgbClr val="002060"/>
                </a:solidFill>
                <a:latin typeface="Calibri" pitchFamily="34" charset="0"/>
              </a:rPr>
              <a:t>Key findings from a </a:t>
            </a:r>
            <a:r>
              <a:rPr lang="en-US" dirty="0" smtClean="0">
                <a:solidFill>
                  <a:srgbClr val="002060"/>
                </a:solidFill>
                <a:latin typeface="Calibri" pitchFamily="34" charset="0"/>
              </a:rPr>
              <a:t>national </a:t>
            </a:r>
            <a:r>
              <a:rPr lang="en-US" dirty="0">
                <a:solidFill>
                  <a:srgbClr val="002060"/>
                </a:solidFill>
                <a:latin typeface="Calibri" pitchFamily="34" charset="0"/>
              </a:rPr>
              <a:t>survey </a:t>
            </a:r>
            <a:r>
              <a:rPr lang="en-US" dirty="0" smtClean="0">
                <a:solidFill>
                  <a:srgbClr val="002060"/>
                </a:solidFill>
                <a:latin typeface="Calibri" pitchFamily="34" charset="0"/>
              </a:rPr>
              <a:t>among 1,200 </a:t>
            </a:r>
            <a:r>
              <a:rPr lang="en-US" dirty="0">
                <a:solidFill>
                  <a:srgbClr val="002060"/>
                </a:solidFill>
                <a:latin typeface="Calibri" pitchFamily="34" charset="0"/>
              </a:rPr>
              <a:t>public school parents, including oversamples of African American, Hispanic, and </a:t>
            </a:r>
            <a:r>
              <a:rPr lang="en-US" dirty="0" smtClean="0">
                <a:solidFill>
                  <a:srgbClr val="002060"/>
                </a:solidFill>
                <a:latin typeface="Calibri" pitchFamily="34" charset="0"/>
              </a:rPr>
              <a:t>major city parents, conducted July </a:t>
            </a:r>
            <a:r>
              <a:rPr lang="en-US" dirty="0">
                <a:solidFill>
                  <a:srgbClr val="002060"/>
                </a:solidFill>
                <a:latin typeface="Calibri" pitchFamily="34" charset="0"/>
              </a:rPr>
              <a:t>24 </a:t>
            </a:r>
            <a:r>
              <a:rPr lang="en-US" dirty="0" smtClean="0">
                <a:solidFill>
                  <a:srgbClr val="002060"/>
                </a:solidFill>
                <a:latin typeface="Calibri" pitchFamily="34" charset="0"/>
              </a:rPr>
              <a:t>to August </a:t>
            </a:r>
            <a:r>
              <a:rPr lang="en-US" dirty="0">
                <a:solidFill>
                  <a:srgbClr val="002060"/>
                </a:solidFill>
                <a:latin typeface="Calibri" pitchFamily="34" charset="0"/>
              </a:rPr>
              <a:t>3, </a:t>
            </a:r>
            <a:r>
              <a:rPr lang="en-US" dirty="0" smtClean="0">
                <a:solidFill>
                  <a:srgbClr val="002060"/>
                </a:solidFill>
                <a:latin typeface="Calibri" pitchFamily="34" charset="0"/>
              </a:rPr>
              <a:t>2017</a:t>
            </a:r>
            <a:endParaRPr lang="en-US" dirty="0">
              <a:solidFill>
                <a:srgbClr val="002060"/>
              </a:solidFill>
              <a:latin typeface="Calibri" pitchFamily="34"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7263" y="184826"/>
            <a:ext cx="3413761" cy="628079"/>
          </a:xfrm>
          <a:prstGeom prst="rect">
            <a:avLst/>
          </a:prstGeom>
        </p:spPr>
      </p:pic>
      <p:pic>
        <p:nvPicPr>
          <p:cNvPr id="3" name="Picture 2"/>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083808" y="163609"/>
            <a:ext cx="2852928" cy="938015"/>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p:cNvGraphicFramePr/>
          <p:nvPr>
            <p:extLst>
              <p:ext uri="{D42A27DB-BD31-4B8C-83A1-F6EECF244321}">
                <p14:modId xmlns:p14="http://schemas.microsoft.com/office/powerpoint/2010/main" val="3694153514"/>
              </p:ext>
            </p:extLst>
          </p:nvPr>
        </p:nvGraphicFramePr>
        <p:xfrm>
          <a:off x="1567656" y="1434609"/>
          <a:ext cx="6096000" cy="2419349"/>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r>
              <a:rPr lang="en-US" dirty="0"/>
              <a:t>Professionalism, </a:t>
            </a:r>
            <a:r>
              <a:rPr lang="en-US" dirty="0" smtClean="0"/>
              <a:t>Standards, </a:t>
            </a:r>
            <a:r>
              <a:rPr lang="en-US" dirty="0"/>
              <a:t>and </a:t>
            </a:r>
            <a:r>
              <a:rPr lang="en-US" dirty="0" smtClean="0"/>
              <a:t>Support–Not Firings–Is Road to Better Teaching</a:t>
            </a:r>
            <a:endParaRPr lang="en-US" dirty="0"/>
          </a:p>
        </p:txBody>
      </p:sp>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10</a:t>
            </a:fld>
            <a:endParaRPr lang="en-US" dirty="0"/>
          </a:p>
        </p:txBody>
      </p:sp>
      <p:sp>
        <p:nvSpPr>
          <p:cNvPr id="6" name="TextBox 4"/>
          <p:cNvSpPr txBox="1">
            <a:spLocks noChangeArrowheads="1"/>
          </p:cNvSpPr>
          <p:nvPr/>
        </p:nvSpPr>
        <p:spPr bwMode="auto">
          <a:xfrm>
            <a:off x="1163638" y="928688"/>
            <a:ext cx="7232650" cy="264688"/>
          </a:xfrm>
          <a:prstGeom prst="rect">
            <a:avLst/>
          </a:prstGeom>
          <a:noFill/>
          <a:ln w="9525">
            <a:noFill/>
            <a:miter lim="800000"/>
            <a:headEnd/>
            <a:tailEnd/>
          </a:ln>
        </p:spPr>
        <p:txBody>
          <a:bodyPr>
            <a:spAutoFit/>
          </a:bodyPr>
          <a:lstStyle/>
          <a:p>
            <a:pPr algn="ctr">
              <a:lnSpc>
                <a:spcPct val="80000"/>
              </a:lnSpc>
              <a:spcBef>
                <a:spcPct val="20000"/>
              </a:spcBef>
            </a:pPr>
            <a:r>
              <a:rPr lang="en-US" i="1" dirty="0" smtClean="0"/>
              <a:t>Perceived Best Way to Improve Teaching</a:t>
            </a:r>
            <a:endParaRPr lang="en-US" i="1" dirty="0"/>
          </a:p>
        </p:txBody>
      </p:sp>
      <p:sp>
        <p:nvSpPr>
          <p:cNvPr id="20" name="TextBox 5"/>
          <p:cNvSpPr txBox="1">
            <a:spLocks noChangeArrowheads="1"/>
          </p:cNvSpPr>
          <p:nvPr/>
        </p:nvSpPr>
        <p:spPr bwMode="auto">
          <a:xfrm>
            <a:off x="1220788" y="1360805"/>
            <a:ext cx="6275387" cy="528350"/>
          </a:xfrm>
          <a:prstGeom prst="rect">
            <a:avLst/>
          </a:prstGeom>
          <a:noFill/>
          <a:ln w="9525">
            <a:noFill/>
            <a:miter lim="800000"/>
            <a:headEnd/>
            <a:tailEnd/>
          </a:ln>
        </p:spPr>
        <p:txBody>
          <a:bodyPr wrap="square">
            <a:spAutoFit/>
          </a:bodyPr>
          <a:lstStyle/>
          <a:p>
            <a:pPr algn="just">
              <a:lnSpc>
                <a:spcPts val="1700"/>
              </a:lnSpc>
              <a:spcBef>
                <a:spcPts val="1200"/>
              </a:spcBef>
            </a:pPr>
            <a:r>
              <a:rPr lang="en-US" sz="1600" b="1" dirty="0" smtClean="0">
                <a:solidFill>
                  <a:schemeClr val="accent1"/>
                </a:solidFill>
              </a:rPr>
              <a:t>Treat </a:t>
            </a:r>
            <a:r>
              <a:rPr lang="en-US" sz="1600" b="1" dirty="0">
                <a:solidFill>
                  <a:schemeClr val="accent1"/>
                </a:solidFill>
              </a:rPr>
              <a:t>teachers like professionals</a:t>
            </a:r>
            <a:r>
              <a:rPr lang="en-US" sz="1600" b="1" dirty="0"/>
              <a:t>, raise hiring standards, and give </a:t>
            </a:r>
            <a:r>
              <a:rPr lang="en-US" sz="1600" b="1" dirty="0" smtClean="0"/>
              <a:t>new and struggling </a:t>
            </a:r>
            <a:r>
              <a:rPr lang="en-US" sz="1600" b="1" dirty="0"/>
              <a:t>teachers more support and training </a:t>
            </a:r>
          </a:p>
        </p:txBody>
      </p:sp>
      <p:sp>
        <p:nvSpPr>
          <p:cNvPr id="23" name="TextBox 22"/>
          <p:cNvSpPr txBox="1"/>
          <p:nvPr/>
        </p:nvSpPr>
        <p:spPr>
          <a:xfrm>
            <a:off x="1220788" y="2500630"/>
            <a:ext cx="6275387" cy="528350"/>
          </a:xfrm>
          <a:prstGeom prst="rect">
            <a:avLst/>
          </a:prstGeom>
          <a:noFill/>
        </p:spPr>
        <p:txBody>
          <a:bodyPr wrap="square">
            <a:spAutoFit/>
          </a:bodyPr>
          <a:lstStyle/>
          <a:p>
            <a:pPr algn="just">
              <a:lnSpc>
                <a:spcPts val="1700"/>
              </a:lnSpc>
              <a:spcBef>
                <a:spcPts val="1200"/>
              </a:spcBef>
              <a:defRPr/>
            </a:pPr>
            <a:r>
              <a:rPr lang="en-US" sz="1600" b="1" dirty="0" smtClean="0">
                <a:cs typeface="+mn-cs"/>
              </a:rPr>
              <a:t>Regularly </a:t>
            </a:r>
            <a:r>
              <a:rPr lang="en-US" sz="1600" b="1" dirty="0">
                <a:solidFill>
                  <a:schemeClr val="accent4"/>
                </a:solidFill>
                <a:cs typeface="+mn-cs"/>
              </a:rPr>
              <a:t>remove poorly performing teachers</a:t>
            </a:r>
            <a:r>
              <a:rPr lang="en-US" sz="1600" b="1" dirty="0">
                <a:cs typeface="+mn-cs"/>
              </a:rPr>
              <a:t> from the classroom and hire new teachers to replace them </a:t>
            </a:r>
          </a:p>
        </p:txBody>
      </p:sp>
      <p:grpSp>
        <p:nvGrpSpPr>
          <p:cNvPr id="8" name="Group 7"/>
          <p:cNvGrpSpPr/>
          <p:nvPr/>
        </p:nvGrpSpPr>
        <p:grpSpPr>
          <a:xfrm>
            <a:off x="4427616" y="3262911"/>
            <a:ext cx="4574144" cy="1522449"/>
            <a:chOff x="5095063" y="1823303"/>
            <a:chExt cx="4574144" cy="1522449"/>
          </a:xfrm>
        </p:grpSpPr>
        <p:grpSp>
          <p:nvGrpSpPr>
            <p:cNvPr id="10" name="Group 9"/>
            <p:cNvGrpSpPr/>
            <p:nvPr/>
          </p:nvGrpSpPr>
          <p:grpSpPr>
            <a:xfrm>
              <a:off x="5095063" y="1823303"/>
              <a:ext cx="4574144" cy="1522449"/>
              <a:chOff x="5000624" y="2072076"/>
              <a:chExt cx="4574144" cy="1522449"/>
            </a:xfrm>
          </p:grpSpPr>
          <p:sp>
            <p:nvSpPr>
              <p:cNvPr id="12" name="TextBox 11"/>
              <p:cNvSpPr txBox="1"/>
              <p:nvPr/>
            </p:nvSpPr>
            <p:spPr>
              <a:xfrm>
                <a:off x="5180817" y="2637373"/>
                <a:ext cx="1421736" cy="800219"/>
              </a:xfrm>
              <a:prstGeom prst="rect">
                <a:avLst/>
              </a:prstGeom>
              <a:noFill/>
            </p:spPr>
            <p:txBody>
              <a:bodyPr wrap="none" rtlCol="0">
                <a:spAutoFit/>
              </a:bodyPr>
              <a:lstStyle/>
              <a:p>
                <a:pPr algn="l">
                  <a:spcBef>
                    <a:spcPts val="600"/>
                  </a:spcBef>
                </a:pPr>
                <a:r>
                  <a:rPr lang="en-US" sz="1200" dirty="0" smtClean="0"/>
                  <a:t>Major city parents</a:t>
                </a:r>
              </a:p>
              <a:p>
                <a:pPr algn="l">
                  <a:spcBef>
                    <a:spcPts val="600"/>
                  </a:spcBef>
                </a:pPr>
                <a:r>
                  <a:rPr lang="en-US" sz="1200" dirty="0" smtClean="0"/>
                  <a:t>African Americans</a:t>
                </a:r>
              </a:p>
              <a:p>
                <a:pPr algn="l">
                  <a:spcBef>
                    <a:spcPts val="600"/>
                  </a:spcBef>
                </a:pPr>
                <a:r>
                  <a:rPr lang="en-US" sz="1200" dirty="0" smtClean="0"/>
                  <a:t>Hispanics</a:t>
                </a:r>
                <a:endParaRPr lang="en-US" sz="1200" dirty="0"/>
              </a:p>
            </p:txBody>
          </p:sp>
          <p:sp>
            <p:nvSpPr>
              <p:cNvPr id="13" name="TextBox 12"/>
              <p:cNvSpPr txBox="1"/>
              <p:nvPr/>
            </p:nvSpPr>
            <p:spPr>
              <a:xfrm>
                <a:off x="6601220" y="2191097"/>
                <a:ext cx="1359668" cy="1246495"/>
              </a:xfrm>
              <a:prstGeom prst="rect">
                <a:avLst/>
              </a:prstGeom>
              <a:noFill/>
            </p:spPr>
            <p:txBody>
              <a:bodyPr wrap="none" rtlCol="0">
                <a:spAutoFit/>
              </a:bodyPr>
              <a:lstStyle/>
              <a:p>
                <a:pPr>
                  <a:spcBef>
                    <a:spcPts val="600"/>
                  </a:spcBef>
                </a:pPr>
                <a:r>
                  <a:rPr lang="en-US" sz="1200" dirty="0" smtClean="0"/>
                  <a:t>Treat teachers</a:t>
                </a:r>
                <a:br>
                  <a:rPr lang="en-US" sz="1200" dirty="0" smtClean="0"/>
                </a:br>
                <a:r>
                  <a:rPr lang="en-US" sz="1200" dirty="0" smtClean="0"/>
                  <a:t>like professionals</a:t>
                </a:r>
              </a:p>
              <a:p>
                <a:pPr>
                  <a:spcBef>
                    <a:spcPts val="600"/>
                  </a:spcBef>
                </a:pPr>
                <a:r>
                  <a:rPr lang="en-US" sz="1200" dirty="0" smtClean="0"/>
                  <a:t>68%</a:t>
                </a:r>
              </a:p>
              <a:p>
                <a:pPr>
                  <a:spcBef>
                    <a:spcPts val="600"/>
                  </a:spcBef>
                </a:pPr>
                <a:r>
                  <a:rPr lang="en-US" sz="1200" dirty="0" smtClean="0"/>
                  <a:t>66%</a:t>
                </a:r>
              </a:p>
              <a:p>
                <a:pPr>
                  <a:spcBef>
                    <a:spcPts val="600"/>
                  </a:spcBef>
                </a:pPr>
                <a:r>
                  <a:rPr lang="en-US" sz="1200" dirty="0" smtClean="0"/>
                  <a:t>70%</a:t>
                </a:r>
              </a:p>
            </p:txBody>
          </p:sp>
          <p:sp>
            <p:nvSpPr>
              <p:cNvPr id="14" name="TextBox 13"/>
              <p:cNvSpPr txBox="1"/>
              <p:nvPr/>
            </p:nvSpPr>
            <p:spPr>
              <a:xfrm>
                <a:off x="7945688" y="2191097"/>
                <a:ext cx="1548822" cy="1246495"/>
              </a:xfrm>
              <a:prstGeom prst="rect">
                <a:avLst/>
              </a:prstGeom>
              <a:noFill/>
            </p:spPr>
            <p:txBody>
              <a:bodyPr wrap="none" rtlCol="0">
                <a:spAutoFit/>
              </a:bodyPr>
              <a:lstStyle/>
              <a:p>
                <a:pPr>
                  <a:spcBef>
                    <a:spcPts val="600"/>
                  </a:spcBef>
                </a:pPr>
                <a:r>
                  <a:rPr lang="en-US" sz="1200" dirty="0" smtClean="0"/>
                  <a:t>Remove poorly</a:t>
                </a:r>
                <a:br>
                  <a:rPr lang="en-US" sz="1200" dirty="0" smtClean="0"/>
                </a:br>
                <a:r>
                  <a:rPr lang="en-US" sz="1200" dirty="0" smtClean="0"/>
                  <a:t>performing teachers</a:t>
                </a:r>
              </a:p>
              <a:p>
                <a:pPr>
                  <a:spcBef>
                    <a:spcPts val="600"/>
                  </a:spcBef>
                </a:pPr>
                <a:r>
                  <a:rPr lang="en-US" sz="1200" dirty="0" smtClean="0"/>
                  <a:t>32%</a:t>
                </a:r>
              </a:p>
              <a:p>
                <a:pPr>
                  <a:spcBef>
                    <a:spcPts val="600"/>
                  </a:spcBef>
                </a:pPr>
                <a:r>
                  <a:rPr lang="en-US" sz="1200" dirty="0" smtClean="0"/>
                  <a:t>34%</a:t>
                </a:r>
              </a:p>
              <a:p>
                <a:pPr>
                  <a:spcBef>
                    <a:spcPts val="600"/>
                  </a:spcBef>
                </a:pPr>
                <a:r>
                  <a:rPr lang="en-US" sz="1200" dirty="0" smtClean="0"/>
                  <a:t>30%</a:t>
                </a:r>
              </a:p>
            </p:txBody>
          </p:sp>
          <p:sp>
            <p:nvSpPr>
              <p:cNvPr id="15" name="Rectangle 14"/>
              <p:cNvSpPr/>
              <p:nvPr/>
            </p:nvSpPr>
            <p:spPr bwMode="auto">
              <a:xfrm>
                <a:off x="5000624" y="2072076"/>
                <a:ext cx="4574144" cy="1522449"/>
              </a:xfrm>
              <a:prstGeom prst="rect">
                <a:avLst/>
              </a:prstGeom>
              <a:noFill/>
              <a:ln w="9525" cap="flat" cmpd="sng" algn="ctr">
                <a:solidFill>
                  <a:srgbClr val="000066"/>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spcBef>
                    <a:spcPts val="60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ndParaRPr>
              </a:p>
            </p:txBody>
          </p:sp>
        </p:grpSp>
        <p:cxnSp>
          <p:nvCxnSpPr>
            <p:cNvPr id="11" name="Straight Connector 10"/>
            <p:cNvCxnSpPr/>
            <p:nvPr/>
          </p:nvCxnSpPr>
          <p:spPr bwMode="auto">
            <a:xfrm>
              <a:off x="6791325" y="2371725"/>
              <a:ext cx="2797624" cy="0"/>
            </a:xfrm>
            <a:prstGeom prst="line">
              <a:avLst/>
            </a:prstGeom>
            <a:solidFill>
              <a:schemeClr val="accent1"/>
            </a:solidFill>
            <a:ln w="9525" cap="flat" cmpd="sng" algn="ctr">
              <a:solidFill>
                <a:srgbClr val="00006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Tree>
    <p:extLst>
      <p:ext uri="{BB962C8B-B14F-4D97-AF65-F5344CB8AC3E}">
        <p14:creationId xmlns:p14="http://schemas.microsoft.com/office/powerpoint/2010/main" val="22684319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Most Important Qualities for </a:t>
            </a:r>
            <a:r>
              <a:rPr lang="en-US" dirty="0" smtClean="0"/>
              <a:t>a Good </a:t>
            </a:r>
            <a:r>
              <a:rPr lang="en-US" dirty="0"/>
              <a:t>Teacher</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99344113"/>
              </p:ext>
            </p:extLst>
          </p:nvPr>
        </p:nvGraphicFramePr>
        <p:xfrm>
          <a:off x="2609851" y="1371600"/>
          <a:ext cx="6153150" cy="3424238"/>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11</a:t>
            </a:fld>
            <a:endParaRPr lang="en-US" dirty="0"/>
          </a:p>
        </p:txBody>
      </p:sp>
      <p:sp>
        <p:nvSpPr>
          <p:cNvPr id="8" name="TextBox 7"/>
          <p:cNvSpPr txBox="1"/>
          <p:nvPr/>
        </p:nvSpPr>
        <p:spPr>
          <a:xfrm>
            <a:off x="2438794" y="982343"/>
            <a:ext cx="4749057" cy="307777"/>
          </a:xfrm>
          <a:prstGeom prst="rect">
            <a:avLst/>
          </a:prstGeom>
          <a:noFill/>
        </p:spPr>
        <p:txBody>
          <a:bodyPr wrap="none" rtlCol="0">
            <a:spAutoFit/>
          </a:bodyPr>
          <a:lstStyle/>
          <a:p>
            <a:r>
              <a:rPr lang="en-US" i="1" dirty="0" smtClean="0"/>
              <a:t>Two Most Important Qualities for a Good Teacher to Have</a:t>
            </a:r>
            <a:endParaRPr lang="en-US" i="1" dirty="0"/>
          </a:p>
        </p:txBody>
      </p:sp>
      <p:sp>
        <p:nvSpPr>
          <p:cNvPr id="9" name="TextBox 8"/>
          <p:cNvSpPr txBox="1"/>
          <p:nvPr/>
        </p:nvSpPr>
        <p:spPr>
          <a:xfrm>
            <a:off x="644369" y="1619250"/>
            <a:ext cx="2127406" cy="2939266"/>
          </a:xfrm>
          <a:prstGeom prst="rect">
            <a:avLst/>
          </a:prstGeom>
          <a:noFill/>
        </p:spPr>
        <p:txBody>
          <a:bodyPr wrap="square" rtlCol="0">
            <a:spAutoFit/>
          </a:bodyPr>
          <a:lstStyle/>
          <a:p>
            <a:pPr algn="r" hangingPunct="0">
              <a:lnSpc>
                <a:spcPts val="1400"/>
              </a:lnSpc>
              <a:spcBef>
                <a:spcPts val="1200"/>
              </a:spcBef>
            </a:pPr>
            <a:r>
              <a:rPr lang="en-US" dirty="0" smtClean="0"/>
              <a:t>Understands individual </a:t>
            </a:r>
            <a:r>
              <a:rPr lang="en-US" dirty="0"/>
              <a:t>needs of each </a:t>
            </a:r>
            <a:r>
              <a:rPr lang="en-US" dirty="0" smtClean="0"/>
              <a:t>child</a:t>
            </a:r>
            <a:endParaRPr lang="en-US" dirty="0"/>
          </a:p>
          <a:p>
            <a:pPr algn="r" hangingPunct="0">
              <a:lnSpc>
                <a:spcPts val="1400"/>
              </a:lnSpc>
              <a:spcBef>
                <a:spcPts val="3000"/>
              </a:spcBef>
            </a:pPr>
            <a:r>
              <a:rPr lang="en-US" dirty="0"/>
              <a:t>Cares about </a:t>
            </a:r>
            <a:r>
              <a:rPr lang="en-US" dirty="0" smtClean="0"/>
              <a:t>children</a:t>
            </a:r>
            <a:endParaRPr lang="en-US" dirty="0"/>
          </a:p>
          <a:p>
            <a:pPr algn="r" hangingPunct="0">
              <a:lnSpc>
                <a:spcPts val="1400"/>
              </a:lnSpc>
              <a:spcBef>
                <a:spcPts val="3400"/>
              </a:spcBef>
            </a:pPr>
            <a:r>
              <a:rPr lang="en-US" dirty="0"/>
              <a:t>Loves </a:t>
            </a:r>
            <a:r>
              <a:rPr lang="en-US" dirty="0" smtClean="0"/>
              <a:t>teaching</a:t>
            </a:r>
            <a:endParaRPr lang="en-US" dirty="0"/>
          </a:p>
          <a:p>
            <a:pPr algn="r" hangingPunct="0">
              <a:lnSpc>
                <a:spcPts val="1400"/>
              </a:lnSpc>
              <a:spcBef>
                <a:spcPts val="2800"/>
              </a:spcBef>
            </a:pPr>
            <a:r>
              <a:rPr lang="en-US" dirty="0"/>
              <a:t>Sets high standards for all students	</a:t>
            </a:r>
          </a:p>
          <a:p>
            <a:pPr algn="r" hangingPunct="0">
              <a:lnSpc>
                <a:spcPts val="1400"/>
              </a:lnSpc>
              <a:spcBef>
                <a:spcPts val="1800"/>
              </a:spcBef>
            </a:pPr>
            <a:r>
              <a:rPr lang="en-US" dirty="0"/>
              <a:t>Knows the subject material very </a:t>
            </a:r>
            <a:r>
              <a:rPr lang="en-US" dirty="0" smtClean="0"/>
              <a:t>well</a:t>
            </a:r>
            <a:endParaRPr lang="en-US" dirty="0"/>
          </a:p>
        </p:txBody>
      </p:sp>
    </p:spTree>
    <p:extLst>
      <p:ext uri="{BB962C8B-B14F-4D97-AF65-F5344CB8AC3E}">
        <p14:creationId xmlns:p14="http://schemas.microsoft.com/office/powerpoint/2010/main" val="1256524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p:cNvGraphicFramePr/>
          <p:nvPr>
            <p:extLst>
              <p:ext uri="{D42A27DB-BD31-4B8C-83A1-F6EECF244321}">
                <p14:modId xmlns:p14="http://schemas.microsoft.com/office/powerpoint/2010/main" val="3817431132"/>
              </p:ext>
            </p:extLst>
          </p:nvPr>
        </p:nvGraphicFramePr>
        <p:xfrm>
          <a:off x="1458912" y="1562100"/>
          <a:ext cx="6096000" cy="1910863"/>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r>
              <a:rPr lang="en-US" dirty="0"/>
              <a:t>Parents’ Funding Priority: Improve Neighborhood Schools, Not Private School Choice</a:t>
            </a:r>
          </a:p>
        </p:txBody>
      </p:sp>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12</a:t>
            </a:fld>
            <a:endParaRPr lang="en-US" dirty="0"/>
          </a:p>
        </p:txBody>
      </p:sp>
      <p:sp>
        <p:nvSpPr>
          <p:cNvPr id="6" name="TextBox 4"/>
          <p:cNvSpPr txBox="1">
            <a:spLocks noChangeArrowheads="1"/>
          </p:cNvSpPr>
          <p:nvPr/>
        </p:nvSpPr>
        <p:spPr bwMode="auto">
          <a:xfrm>
            <a:off x="1163638" y="1090613"/>
            <a:ext cx="7232650" cy="264688"/>
          </a:xfrm>
          <a:prstGeom prst="rect">
            <a:avLst/>
          </a:prstGeom>
          <a:noFill/>
          <a:ln w="9525">
            <a:noFill/>
            <a:miter lim="800000"/>
            <a:headEnd/>
            <a:tailEnd/>
          </a:ln>
        </p:spPr>
        <p:txBody>
          <a:bodyPr>
            <a:spAutoFit/>
          </a:bodyPr>
          <a:lstStyle/>
          <a:p>
            <a:pPr algn="ctr">
              <a:lnSpc>
                <a:spcPct val="80000"/>
              </a:lnSpc>
              <a:spcBef>
                <a:spcPct val="20000"/>
              </a:spcBef>
            </a:pPr>
            <a:r>
              <a:rPr lang="en-US" i="1" dirty="0" smtClean="0"/>
              <a:t>Preferred Top Priority for Education Funding</a:t>
            </a:r>
            <a:endParaRPr lang="en-US" i="1" dirty="0"/>
          </a:p>
        </p:txBody>
      </p:sp>
      <p:sp>
        <p:nvSpPr>
          <p:cNvPr id="7" name="TextBox 5"/>
          <p:cNvSpPr txBox="1">
            <a:spLocks noChangeArrowheads="1"/>
          </p:cNvSpPr>
          <p:nvPr/>
        </p:nvSpPr>
        <p:spPr bwMode="auto">
          <a:xfrm>
            <a:off x="1211262" y="1589088"/>
            <a:ext cx="7646988" cy="296684"/>
          </a:xfrm>
          <a:prstGeom prst="rect">
            <a:avLst/>
          </a:prstGeom>
          <a:noFill/>
          <a:ln w="9525">
            <a:noFill/>
            <a:miter lim="800000"/>
            <a:headEnd/>
            <a:tailEnd/>
          </a:ln>
        </p:spPr>
        <p:txBody>
          <a:bodyPr wrap="square">
            <a:spAutoFit/>
          </a:bodyPr>
          <a:lstStyle/>
          <a:p>
            <a:pPr algn="l">
              <a:lnSpc>
                <a:spcPts val="1700"/>
              </a:lnSpc>
              <a:spcBef>
                <a:spcPts val="1200"/>
              </a:spcBef>
            </a:pPr>
            <a:r>
              <a:rPr lang="en-US" b="1" dirty="0"/>
              <a:t>M</a:t>
            </a:r>
            <a:r>
              <a:rPr lang="en-US" b="1" dirty="0" smtClean="0"/>
              <a:t>aking </a:t>
            </a:r>
            <a:r>
              <a:rPr lang="en-US" b="1" dirty="0"/>
              <a:t>investments to improve the quality of education in neighborhood public schools</a:t>
            </a:r>
          </a:p>
        </p:txBody>
      </p:sp>
      <p:sp>
        <p:nvSpPr>
          <p:cNvPr id="8" name="TextBox 7"/>
          <p:cNvSpPr txBox="1"/>
          <p:nvPr/>
        </p:nvSpPr>
        <p:spPr>
          <a:xfrm>
            <a:off x="1211262" y="2278063"/>
            <a:ext cx="7646988" cy="477054"/>
          </a:xfrm>
          <a:prstGeom prst="rect">
            <a:avLst/>
          </a:prstGeom>
          <a:noFill/>
        </p:spPr>
        <p:txBody>
          <a:bodyPr wrap="square">
            <a:spAutoFit/>
          </a:bodyPr>
          <a:lstStyle/>
          <a:p>
            <a:pPr algn="l">
              <a:lnSpc>
                <a:spcPts val="1500"/>
              </a:lnSpc>
              <a:spcBef>
                <a:spcPts val="1200"/>
              </a:spcBef>
              <a:defRPr/>
            </a:pPr>
            <a:r>
              <a:rPr lang="en-US" b="1" dirty="0" smtClean="0"/>
              <a:t>Helping </a:t>
            </a:r>
            <a:r>
              <a:rPr lang="en-US" b="1" dirty="0"/>
              <a:t>parents pay the cost of sending their children to private or religious schools, at taxpayer expense</a:t>
            </a:r>
            <a:endParaRPr lang="en-US" b="1" dirty="0">
              <a:cs typeface="+mn-cs"/>
            </a:endParaRPr>
          </a:p>
        </p:txBody>
      </p:sp>
      <p:grpSp>
        <p:nvGrpSpPr>
          <p:cNvPr id="20" name="Group 19"/>
          <p:cNvGrpSpPr/>
          <p:nvPr/>
        </p:nvGrpSpPr>
        <p:grpSpPr>
          <a:xfrm>
            <a:off x="3411616" y="2937791"/>
            <a:ext cx="4157611" cy="1710619"/>
            <a:chOff x="5125543" y="1802983"/>
            <a:chExt cx="4157611" cy="1710619"/>
          </a:xfrm>
        </p:grpSpPr>
        <p:grpSp>
          <p:nvGrpSpPr>
            <p:cNvPr id="23" name="Group 22"/>
            <p:cNvGrpSpPr/>
            <p:nvPr/>
          </p:nvGrpSpPr>
          <p:grpSpPr>
            <a:xfrm>
              <a:off x="5125543" y="1802983"/>
              <a:ext cx="4157611" cy="1710619"/>
              <a:chOff x="5031104" y="2051756"/>
              <a:chExt cx="4157611" cy="1710619"/>
            </a:xfrm>
          </p:grpSpPr>
          <p:sp>
            <p:nvSpPr>
              <p:cNvPr id="25" name="TextBox 24"/>
              <p:cNvSpPr txBox="1"/>
              <p:nvPr/>
            </p:nvSpPr>
            <p:spPr>
              <a:xfrm>
                <a:off x="5079217" y="2698333"/>
                <a:ext cx="1421736" cy="938719"/>
              </a:xfrm>
              <a:prstGeom prst="rect">
                <a:avLst/>
              </a:prstGeom>
              <a:noFill/>
            </p:spPr>
            <p:txBody>
              <a:bodyPr wrap="none" rtlCol="0">
                <a:spAutoFit/>
              </a:bodyPr>
              <a:lstStyle/>
              <a:p>
                <a:pPr algn="l">
                  <a:lnSpc>
                    <a:spcPts val="1400"/>
                  </a:lnSpc>
                  <a:spcBef>
                    <a:spcPts val="1200"/>
                  </a:spcBef>
                </a:pPr>
                <a:r>
                  <a:rPr lang="en-US" sz="1200" dirty="0" smtClean="0"/>
                  <a:t>Major city parents</a:t>
                </a:r>
              </a:p>
              <a:p>
                <a:pPr algn="l">
                  <a:lnSpc>
                    <a:spcPts val="1400"/>
                  </a:lnSpc>
                  <a:spcBef>
                    <a:spcPts val="1200"/>
                  </a:spcBef>
                </a:pPr>
                <a:r>
                  <a:rPr lang="en-US" sz="1200" dirty="0" smtClean="0"/>
                  <a:t>African Americans</a:t>
                </a:r>
              </a:p>
              <a:p>
                <a:pPr algn="l">
                  <a:lnSpc>
                    <a:spcPts val="1400"/>
                  </a:lnSpc>
                  <a:spcBef>
                    <a:spcPts val="1200"/>
                  </a:spcBef>
                </a:pPr>
                <a:r>
                  <a:rPr lang="en-US" sz="1200" dirty="0" smtClean="0"/>
                  <a:t>Hispanics</a:t>
                </a:r>
                <a:endParaRPr lang="en-US" sz="1200" dirty="0"/>
              </a:p>
            </p:txBody>
          </p:sp>
          <p:sp>
            <p:nvSpPr>
              <p:cNvPr id="26" name="TextBox 25"/>
              <p:cNvSpPr txBox="1"/>
              <p:nvPr/>
            </p:nvSpPr>
            <p:spPr>
              <a:xfrm>
                <a:off x="6571755" y="2185373"/>
                <a:ext cx="1215396" cy="1451679"/>
              </a:xfrm>
              <a:prstGeom prst="rect">
                <a:avLst/>
              </a:prstGeom>
              <a:noFill/>
            </p:spPr>
            <p:txBody>
              <a:bodyPr wrap="none" rtlCol="0">
                <a:spAutoFit/>
              </a:bodyPr>
              <a:lstStyle/>
              <a:p>
                <a:pPr>
                  <a:lnSpc>
                    <a:spcPts val="1400"/>
                  </a:lnSpc>
                  <a:spcBef>
                    <a:spcPts val="1200"/>
                  </a:spcBef>
                </a:pPr>
                <a:r>
                  <a:rPr lang="en-US" sz="1200" dirty="0" smtClean="0"/>
                  <a:t>Investments to</a:t>
                </a:r>
                <a:br>
                  <a:rPr lang="en-US" sz="1200" dirty="0" smtClean="0"/>
                </a:br>
                <a:r>
                  <a:rPr lang="en-US" sz="1200" dirty="0" smtClean="0"/>
                  <a:t>improve quality</a:t>
                </a:r>
              </a:p>
              <a:p>
                <a:pPr>
                  <a:lnSpc>
                    <a:spcPts val="1400"/>
                  </a:lnSpc>
                  <a:spcBef>
                    <a:spcPts val="1200"/>
                  </a:spcBef>
                </a:pPr>
                <a:r>
                  <a:rPr lang="en-US" sz="1200" dirty="0" smtClean="0"/>
                  <a:t>79%</a:t>
                </a:r>
              </a:p>
              <a:p>
                <a:pPr>
                  <a:lnSpc>
                    <a:spcPts val="1400"/>
                  </a:lnSpc>
                  <a:spcBef>
                    <a:spcPts val="1200"/>
                  </a:spcBef>
                </a:pPr>
                <a:r>
                  <a:rPr lang="en-US" sz="1200" dirty="0" smtClean="0"/>
                  <a:t>85%</a:t>
                </a:r>
              </a:p>
              <a:p>
                <a:pPr>
                  <a:lnSpc>
                    <a:spcPts val="1400"/>
                  </a:lnSpc>
                  <a:spcBef>
                    <a:spcPts val="1200"/>
                  </a:spcBef>
                </a:pPr>
                <a:r>
                  <a:rPr lang="en-US" sz="1200" dirty="0" smtClean="0"/>
                  <a:t>83%</a:t>
                </a:r>
              </a:p>
            </p:txBody>
          </p:sp>
          <p:sp>
            <p:nvSpPr>
              <p:cNvPr id="28" name="TextBox 27"/>
              <p:cNvSpPr txBox="1"/>
              <p:nvPr/>
            </p:nvSpPr>
            <p:spPr>
              <a:xfrm>
                <a:off x="7809789" y="2185373"/>
                <a:ext cx="1353256" cy="1451679"/>
              </a:xfrm>
              <a:prstGeom prst="rect">
                <a:avLst/>
              </a:prstGeom>
              <a:noFill/>
            </p:spPr>
            <p:txBody>
              <a:bodyPr wrap="none" rtlCol="0">
                <a:spAutoFit/>
              </a:bodyPr>
              <a:lstStyle/>
              <a:p>
                <a:pPr>
                  <a:lnSpc>
                    <a:spcPts val="1400"/>
                  </a:lnSpc>
                  <a:spcBef>
                    <a:spcPts val="1200"/>
                  </a:spcBef>
                </a:pPr>
                <a:r>
                  <a:rPr lang="en-US" sz="1200" dirty="0" smtClean="0"/>
                  <a:t>Help parents pay</a:t>
                </a:r>
                <a:br>
                  <a:rPr lang="en-US" sz="1200" dirty="0" smtClean="0"/>
                </a:br>
                <a:r>
                  <a:rPr lang="en-US" sz="1200" dirty="0" smtClean="0"/>
                  <a:t>for private school</a:t>
                </a:r>
              </a:p>
              <a:p>
                <a:pPr>
                  <a:lnSpc>
                    <a:spcPts val="1400"/>
                  </a:lnSpc>
                  <a:spcBef>
                    <a:spcPts val="1200"/>
                  </a:spcBef>
                </a:pPr>
                <a:r>
                  <a:rPr lang="en-US" sz="1200" dirty="0" smtClean="0"/>
                  <a:t>21%</a:t>
                </a:r>
              </a:p>
              <a:p>
                <a:pPr>
                  <a:lnSpc>
                    <a:spcPts val="1400"/>
                  </a:lnSpc>
                  <a:spcBef>
                    <a:spcPts val="1200"/>
                  </a:spcBef>
                </a:pPr>
                <a:r>
                  <a:rPr lang="en-US" sz="1200" dirty="0" smtClean="0"/>
                  <a:t>15%</a:t>
                </a:r>
              </a:p>
              <a:p>
                <a:pPr>
                  <a:lnSpc>
                    <a:spcPts val="1400"/>
                  </a:lnSpc>
                  <a:spcBef>
                    <a:spcPts val="1200"/>
                  </a:spcBef>
                </a:pPr>
                <a:r>
                  <a:rPr lang="en-US" sz="1200" dirty="0" smtClean="0"/>
                  <a:t>17%</a:t>
                </a:r>
              </a:p>
            </p:txBody>
          </p:sp>
          <p:sp>
            <p:nvSpPr>
              <p:cNvPr id="29" name="Rectangle 28"/>
              <p:cNvSpPr/>
              <p:nvPr/>
            </p:nvSpPr>
            <p:spPr bwMode="auto">
              <a:xfrm>
                <a:off x="5031104" y="2051756"/>
                <a:ext cx="4157611" cy="1710619"/>
              </a:xfrm>
              <a:prstGeom prst="rect">
                <a:avLst/>
              </a:prstGeom>
              <a:noFill/>
              <a:ln w="9525" cap="flat" cmpd="sng" algn="ctr">
                <a:solidFill>
                  <a:srgbClr val="000066"/>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ndParaRPr>
              </a:p>
            </p:txBody>
          </p:sp>
        </p:grpSp>
        <p:cxnSp>
          <p:nvCxnSpPr>
            <p:cNvPr id="24" name="Straight Connector 23"/>
            <p:cNvCxnSpPr/>
            <p:nvPr/>
          </p:nvCxnSpPr>
          <p:spPr bwMode="auto">
            <a:xfrm>
              <a:off x="6676354" y="2371725"/>
              <a:ext cx="2505808" cy="0"/>
            </a:xfrm>
            <a:prstGeom prst="line">
              <a:avLst/>
            </a:prstGeom>
            <a:solidFill>
              <a:schemeClr val="accent1"/>
            </a:solidFill>
            <a:ln w="9525" cap="flat" cmpd="sng" algn="ctr">
              <a:solidFill>
                <a:srgbClr val="00006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Tree>
    <p:extLst>
      <p:ext uri="{BB962C8B-B14F-4D97-AF65-F5344CB8AC3E}">
        <p14:creationId xmlns:p14="http://schemas.microsoft.com/office/powerpoint/2010/main" val="25594272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nSpc>
                <a:spcPct val="100000"/>
              </a:lnSpc>
            </a:pPr>
            <a:r>
              <a:rPr lang="en-US" dirty="0" smtClean="0"/>
              <a:t>PARENTS</a:t>
            </a:r>
            <a:r>
              <a:rPr lang="en-US" dirty="0"/>
              <a:t>’ </a:t>
            </a:r>
            <a:r>
              <a:rPr lang="en-US" dirty="0" smtClean="0"/>
              <a:t>AGENDA FOR Improving EDUCATION</a:t>
            </a:r>
            <a:endParaRPr lang="en-US" dirty="0"/>
          </a:p>
        </p:txBody>
      </p:sp>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13</a:t>
            </a:fld>
            <a:endParaRPr lang="en-US" dirty="0"/>
          </a:p>
        </p:txBody>
      </p:sp>
    </p:spTree>
    <p:extLst>
      <p:ext uri="{BB962C8B-B14F-4D97-AF65-F5344CB8AC3E}">
        <p14:creationId xmlns:p14="http://schemas.microsoft.com/office/powerpoint/2010/main" val="39219368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Biggest Problems Facing Schools: Testing (too much) </a:t>
            </a:r>
            <a:r>
              <a:rPr lang="en-US" dirty="0" smtClean="0"/>
              <a:t/>
            </a:r>
            <a:br>
              <a:rPr lang="en-US" dirty="0" smtClean="0"/>
            </a:br>
            <a:r>
              <a:rPr lang="en-US" dirty="0" smtClean="0"/>
              <a:t>and </a:t>
            </a:r>
            <a:r>
              <a:rPr lang="en-US" dirty="0"/>
              <a:t>Funding (too little</a:t>
            </a:r>
            <a:r>
              <a:rPr lang="en-US" dirty="0" smtClean="0"/>
              <a:t>)–Not Lack of Choice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153208739"/>
              </p:ext>
            </p:extLst>
          </p:nvPr>
        </p:nvGraphicFramePr>
        <p:xfrm>
          <a:off x="2609850" y="1371600"/>
          <a:ext cx="6486525" cy="3424238"/>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14</a:t>
            </a:fld>
            <a:endParaRPr lang="en-US" dirty="0"/>
          </a:p>
        </p:txBody>
      </p:sp>
      <p:sp>
        <p:nvSpPr>
          <p:cNvPr id="8" name="TextBox 7"/>
          <p:cNvSpPr txBox="1"/>
          <p:nvPr/>
        </p:nvSpPr>
        <p:spPr>
          <a:xfrm>
            <a:off x="1977879" y="1053463"/>
            <a:ext cx="5548955" cy="307777"/>
          </a:xfrm>
          <a:prstGeom prst="rect">
            <a:avLst/>
          </a:prstGeom>
          <a:noFill/>
        </p:spPr>
        <p:txBody>
          <a:bodyPr wrap="none" rtlCol="0">
            <a:spAutoFit/>
          </a:bodyPr>
          <a:lstStyle/>
          <a:p>
            <a:r>
              <a:rPr lang="en-US" i="1" dirty="0" smtClean="0"/>
              <a:t>Two Biggest/Most Important Problems Facing Public Schools Today</a:t>
            </a:r>
            <a:endParaRPr lang="en-US" i="1" dirty="0"/>
          </a:p>
        </p:txBody>
      </p:sp>
      <p:sp>
        <p:nvSpPr>
          <p:cNvPr id="9" name="TextBox 8"/>
          <p:cNvSpPr txBox="1"/>
          <p:nvPr/>
        </p:nvSpPr>
        <p:spPr>
          <a:xfrm>
            <a:off x="663419" y="1590675"/>
            <a:ext cx="2127406" cy="3272691"/>
          </a:xfrm>
          <a:prstGeom prst="rect">
            <a:avLst/>
          </a:prstGeom>
          <a:noFill/>
        </p:spPr>
        <p:txBody>
          <a:bodyPr wrap="square" rtlCol="0">
            <a:spAutoFit/>
          </a:bodyPr>
          <a:lstStyle/>
          <a:p>
            <a:pPr algn="r">
              <a:lnSpc>
                <a:spcPts val="1400"/>
              </a:lnSpc>
              <a:spcBef>
                <a:spcPts val="1200"/>
              </a:spcBef>
            </a:pPr>
            <a:r>
              <a:rPr lang="en-US" dirty="0" smtClean="0"/>
              <a:t>Inadequate funding</a:t>
            </a:r>
          </a:p>
          <a:p>
            <a:pPr algn="r" hangingPunct="0">
              <a:lnSpc>
                <a:spcPts val="1400"/>
              </a:lnSpc>
              <a:spcBef>
                <a:spcPts val="1200"/>
              </a:spcBef>
            </a:pPr>
            <a:r>
              <a:rPr lang="en-US" dirty="0"/>
              <a:t>Too much standardized </a:t>
            </a:r>
            <a:r>
              <a:rPr lang="en-US" dirty="0" smtClean="0"/>
              <a:t>testing/teaching </a:t>
            </a:r>
            <a:r>
              <a:rPr lang="en-US" dirty="0"/>
              <a:t>to </a:t>
            </a:r>
            <a:r>
              <a:rPr lang="en-US" dirty="0" smtClean="0"/>
              <a:t>test</a:t>
            </a:r>
            <a:endParaRPr lang="en-US" dirty="0"/>
          </a:p>
          <a:p>
            <a:pPr algn="r" hangingPunct="0">
              <a:lnSpc>
                <a:spcPts val="1400"/>
              </a:lnSpc>
              <a:spcBef>
                <a:spcPts val="600"/>
              </a:spcBef>
            </a:pPr>
            <a:r>
              <a:rPr lang="en-US" dirty="0"/>
              <a:t>Class sizes </a:t>
            </a:r>
            <a:r>
              <a:rPr lang="en-US" dirty="0" smtClean="0"/>
              <a:t>too large</a:t>
            </a:r>
          </a:p>
          <a:p>
            <a:pPr algn="r" hangingPunct="0">
              <a:lnSpc>
                <a:spcPts val="1400"/>
              </a:lnSpc>
              <a:spcBef>
                <a:spcPts val="1200"/>
              </a:spcBef>
            </a:pPr>
            <a:r>
              <a:rPr lang="en-US" dirty="0" smtClean="0"/>
              <a:t>Lack </a:t>
            </a:r>
            <a:r>
              <a:rPr lang="en-US" dirty="0"/>
              <a:t>of support for </a:t>
            </a:r>
            <a:r>
              <a:rPr lang="en-US" dirty="0" smtClean="0"/>
              <a:t>teachers</a:t>
            </a:r>
            <a:endParaRPr lang="en-US" dirty="0"/>
          </a:p>
          <a:p>
            <a:pPr algn="r" hangingPunct="0">
              <a:lnSpc>
                <a:spcPts val="1400"/>
              </a:lnSpc>
              <a:spcBef>
                <a:spcPts val="900"/>
              </a:spcBef>
            </a:pPr>
            <a:r>
              <a:rPr lang="en-US" dirty="0"/>
              <a:t>Poor teaching </a:t>
            </a:r>
            <a:r>
              <a:rPr lang="en-US" dirty="0" smtClean="0"/>
              <a:t>quality</a:t>
            </a:r>
            <a:endParaRPr lang="en-US" dirty="0"/>
          </a:p>
          <a:p>
            <a:pPr algn="r" hangingPunct="0">
              <a:lnSpc>
                <a:spcPts val="1400"/>
              </a:lnSpc>
              <a:spcBef>
                <a:spcPts val="900"/>
              </a:spcBef>
            </a:pPr>
            <a:r>
              <a:rPr lang="en-US" dirty="0" smtClean="0"/>
              <a:t>Expectations/standards </a:t>
            </a:r>
            <a:r>
              <a:rPr lang="en-US" dirty="0"/>
              <a:t>for students </a:t>
            </a:r>
            <a:r>
              <a:rPr lang="en-US" dirty="0" smtClean="0"/>
              <a:t>set </a:t>
            </a:r>
            <a:r>
              <a:rPr lang="en-US" dirty="0"/>
              <a:t>too </a:t>
            </a:r>
            <a:r>
              <a:rPr lang="en-US" dirty="0" smtClean="0"/>
              <a:t>low</a:t>
            </a:r>
            <a:endParaRPr lang="en-US" dirty="0"/>
          </a:p>
          <a:p>
            <a:pPr algn="r" hangingPunct="0">
              <a:lnSpc>
                <a:spcPts val="1400"/>
              </a:lnSpc>
              <a:spcBef>
                <a:spcPts val="900"/>
              </a:spcBef>
            </a:pPr>
            <a:r>
              <a:rPr lang="en-US" dirty="0" smtClean="0"/>
              <a:t>Unsafe conditions</a:t>
            </a:r>
            <a:endParaRPr lang="en-US" dirty="0"/>
          </a:p>
          <a:p>
            <a:pPr algn="r" hangingPunct="0">
              <a:lnSpc>
                <a:spcPts val="1400"/>
              </a:lnSpc>
              <a:spcBef>
                <a:spcPts val="900"/>
              </a:spcBef>
            </a:pPr>
            <a:r>
              <a:rPr lang="en-US" b="1" dirty="0" smtClean="0">
                <a:solidFill>
                  <a:schemeClr val="accent4"/>
                </a:solidFill>
              </a:rPr>
              <a:t>Parents/students </a:t>
            </a:r>
            <a:r>
              <a:rPr lang="en-US" b="1" dirty="0">
                <a:solidFill>
                  <a:schemeClr val="accent4"/>
                </a:solidFill>
              </a:rPr>
              <a:t>not having enough choice of </a:t>
            </a:r>
            <a:r>
              <a:rPr lang="en-US" b="1" dirty="0" smtClean="0">
                <a:solidFill>
                  <a:schemeClr val="accent4"/>
                </a:solidFill>
              </a:rPr>
              <a:t>schools</a:t>
            </a:r>
            <a:endParaRPr lang="en-US" b="1" dirty="0">
              <a:solidFill>
                <a:schemeClr val="accent4"/>
              </a:solidFill>
            </a:endParaRPr>
          </a:p>
        </p:txBody>
      </p:sp>
    </p:spTree>
    <p:extLst>
      <p:ext uri="{BB962C8B-B14F-4D97-AF65-F5344CB8AC3E}">
        <p14:creationId xmlns:p14="http://schemas.microsoft.com/office/powerpoint/2010/main" val="17663808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Title 1"/>
          <p:cNvSpPr>
            <a:spLocks noGrp="1"/>
          </p:cNvSpPr>
          <p:nvPr>
            <p:ph type="title"/>
          </p:nvPr>
        </p:nvSpPr>
        <p:spPr/>
        <p:txBody>
          <a:bodyPr/>
          <a:lstStyle/>
          <a:p>
            <a:pPr eaLnBrk="1" hangingPunct="1"/>
            <a:r>
              <a:rPr lang="en-US" dirty="0" smtClean="0"/>
              <a:t>Parents See Too Much Emphasis </a:t>
            </a:r>
            <a:r>
              <a:rPr lang="en-US" dirty="0"/>
              <a:t>o</a:t>
            </a:r>
            <a:r>
              <a:rPr lang="en-US" dirty="0" smtClean="0"/>
              <a:t>n Testing</a:t>
            </a:r>
          </a:p>
        </p:txBody>
      </p:sp>
      <p:sp>
        <p:nvSpPr>
          <p:cNvPr id="35844" name="TextBox 4"/>
          <p:cNvSpPr txBox="1">
            <a:spLocks noChangeArrowheads="1"/>
          </p:cNvSpPr>
          <p:nvPr/>
        </p:nvSpPr>
        <p:spPr bwMode="auto">
          <a:xfrm>
            <a:off x="990918" y="898334"/>
            <a:ext cx="7481887" cy="264688"/>
          </a:xfrm>
          <a:prstGeom prst="rect">
            <a:avLst/>
          </a:prstGeom>
          <a:noFill/>
          <a:ln w="9525">
            <a:noFill/>
            <a:miter lim="800000"/>
            <a:headEnd/>
            <a:tailEnd/>
          </a:ln>
        </p:spPr>
        <p:txBody>
          <a:bodyPr>
            <a:spAutoFit/>
          </a:bodyPr>
          <a:lstStyle/>
          <a:p>
            <a:pPr>
              <a:lnSpc>
                <a:spcPct val="80000"/>
              </a:lnSpc>
              <a:spcBef>
                <a:spcPct val="20000"/>
              </a:spcBef>
            </a:pPr>
            <a:r>
              <a:rPr lang="en-US" i="1" dirty="0" smtClean="0"/>
              <a:t>Perceived Emphasis </a:t>
            </a:r>
            <a:r>
              <a:rPr lang="en-US" i="1" dirty="0"/>
              <a:t>on </a:t>
            </a:r>
            <a:r>
              <a:rPr lang="en-US" i="1" dirty="0" smtClean="0"/>
              <a:t>Standardized Testing </a:t>
            </a:r>
            <a:r>
              <a:rPr lang="en-US" i="1" dirty="0"/>
              <a:t>and </a:t>
            </a:r>
            <a:r>
              <a:rPr lang="en-US" i="1" dirty="0" smtClean="0"/>
              <a:t>Test Scores </a:t>
            </a:r>
            <a:r>
              <a:rPr lang="en-US" i="1" dirty="0"/>
              <a:t>in </a:t>
            </a:r>
            <a:r>
              <a:rPr lang="en-US" i="1" dirty="0" smtClean="0"/>
              <a:t>Public Schools</a:t>
            </a:r>
            <a:endParaRPr lang="en-US" i="1" dirty="0"/>
          </a:p>
        </p:txBody>
      </p:sp>
      <p:sp>
        <p:nvSpPr>
          <p:cNvPr id="35845" name="TextBox 5"/>
          <p:cNvSpPr txBox="1">
            <a:spLocks noChangeArrowheads="1"/>
          </p:cNvSpPr>
          <p:nvPr/>
        </p:nvSpPr>
        <p:spPr bwMode="auto">
          <a:xfrm>
            <a:off x="1144588" y="4404123"/>
            <a:ext cx="1025730" cy="477054"/>
          </a:xfrm>
          <a:prstGeom prst="rect">
            <a:avLst/>
          </a:prstGeom>
          <a:noFill/>
          <a:ln w="9525">
            <a:noFill/>
            <a:miter lim="800000"/>
            <a:headEnd/>
            <a:tailEnd/>
          </a:ln>
        </p:spPr>
        <p:txBody>
          <a:bodyPr wrap="none">
            <a:spAutoFit/>
          </a:bodyPr>
          <a:lstStyle/>
          <a:p>
            <a:pPr algn="ctr">
              <a:lnSpc>
                <a:spcPts val="1500"/>
              </a:lnSpc>
              <a:spcBef>
                <a:spcPct val="20000"/>
              </a:spcBef>
            </a:pPr>
            <a:r>
              <a:rPr lang="en-US" b="1" dirty="0"/>
              <a:t>Too much</a:t>
            </a:r>
            <a:br>
              <a:rPr lang="en-US" b="1" dirty="0"/>
            </a:br>
            <a:r>
              <a:rPr lang="en-US" b="1" dirty="0" smtClean="0"/>
              <a:t>emphasis</a:t>
            </a:r>
            <a:endParaRPr lang="en-US" b="1" dirty="0"/>
          </a:p>
        </p:txBody>
      </p:sp>
      <p:sp>
        <p:nvSpPr>
          <p:cNvPr id="35846" name="TextBox 8"/>
          <p:cNvSpPr txBox="1">
            <a:spLocks noChangeArrowheads="1"/>
          </p:cNvSpPr>
          <p:nvPr/>
        </p:nvSpPr>
        <p:spPr bwMode="auto">
          <a:xfrm>
            <a:off x="3805737" y="4404123"/>
            <a:ext cx="1176924" cy="477054"/>
          </a:xfrm>
          <a:prstGeom prst="rect">
            <a:avLst/>
          </a:prstGeom>
          <a:noFill/>
          <a:ln w="9525">
            <a:noFill/>
            <a:miter lim="800000"/>
            <a:headEnd/>
            <a:tailEnd/>
          </a:ln>
        </p:spPr>
        <p:txBody>
          <a:bodyPr wrap="none">
            <a:spAutoFit/>
          </a:bodyPr>
          <a:lstStyle/>
          <a:p>
            <a:pPr algn="ctr">
              <a:lnSpc>
                <a:spcPts val="1500"/>
              </a:lnSpc>
              <a:spcBef>
                <a:spcPct val="20000"/>
              </a:spcBef>
            </a:pPr>
            <a:r>
              <a:rPr lang="en-US" b="1" dirty="0"/>
              <a:t>Not enough</a:t>
            </a:r>
            <a:br>
              <a:rPr lang="en-US" b="1" dirty="0"/>
            </a:br>
            <a:r>
              <a:rPr lang="en-US" b="1" dirty="0" smtClean="0"/>
              <a:t>emphasis</a:t>
            </a:r>
            <a:endParaRPr lang="en-US" b="1" dirty="0"/>
          </a:p>
        </p:txBody>
      </p:sp>
      <p:sp>
        <p:nvSpPr>
          <p:cNvPr id="35848" name="TextBox 11"/>
          <p:cNvSpPr txBox="1">
            <a:spLocks noChangeArrowheads="1"/>
          </p:cNvSpPr>
          <p:nvPr/>
        </p:nvSpPr>
        <p:spPr bwMode="auto">
          <a:xfrm>
            <a:off x="2365101" y="4404123"/>
            <a:ext cx="1337226" cy="477054"/>
          </a:xfrm>
          <a:prstGeom prst="rect">
            <a:avLst/>
          </a:prstGeom>
          <a:noFill/>
          <a:ln w="9525">
            <a:noFill/>
            <a:miter lim="800000"/>
            <a:headEnd/>
            <a:tailEnd/>
          </a:ln>
        </p:spPr>
        <p:txBody>
          <a:bodyPr wrap="none">
            <a:spAutoFit/>
          </a:bodyPr>
          <a:lstStyle/>
          <a:p>
            <a:pPr algn="ctr">
              <a:lnSpc>
                <a:spcPts val="1500"/>
              </a:lnSpc>
              <a:spcBef>
                <a:spcPct val="20000"/>
              </a:spcBef>
            </a:pPr>
            <a:r>
              <a:rPr lang="en-US" b="1" dirty="0"/>
              <a:t>Right amount</a:t>
            </a:r>
            <a:br>
              <a:rPr lang="en-US" b="1" dirty="0"/>
            </a:br>
            <a:r>
              <a:rPr lang="en-US" b="1" dirty="0" smtClean="0"/>
              <a:t>of emphasis</a:t>
            </a:r>
            <a:endParaRPr lang="en-US" b="1" dirty="0"/>
          </a:p>
        </p:txBody>
      </p:sp>
      <p:graphicFrame>
        <p:nvGraphicFramePr>
          <p:cNvPr id="2" name="Chart 1"/>
          <p:cNvGraphicFramePr/>
          <p:nvPr>
            <p:extLst>
              <p:ext uri="{D42A27DB-BD31-4B8C-83A1-F6EECF244321}">
                <p14:modId xmlns:p14="http://schemas.microsoft.com/office/powerpoint/2010/main" val="3284159641"/>
              </p:ext>
            </p:extLst>
          </p:nvPr>
        </p:nvGraphicFramePr>
        <p:xfrm>
          <a:off x="790575" y="511175"/>
          <a:ext cx="4467225" cy="4064000"/>
        </p:xfrm>
        <a:graphic>
          <a:graphicData uri="http://schemas.openxmlformats.org/drawingml/2006/chart">
            <c:chart xmlns:c="http://schemas.openxmlformats.org/drawingml/2006/chart" xmlns:r="http://schemas.openxmlformats.org/officeDocument/2006/relationships" r:id="rId3"/>
          </a:graphicData>
        </a:graphic>
      </p:graphicFrame>
      <p:grpSp>
        <p:nvGrpSpPr>
          <p:cNvPr id="5" name="Group 4"/>
          <p:cNvGrpSpPr/>
          <p:nvPr/>
        </p:nvGrpSpPr>
        <p:grpSpPr>
          <a:xfrm>
            <a:off x="5095063" y="1802983"/>
            <a:ext cx="3876675" cy="1710619"/>
            <a:chOff x="5095063" y="1802983"/>
            <a:chExt cx="3876675" cy="1710619"/>
          </a:xfrm>
        </p:grpSpPr>
        <p:grpSp>
          <p:nvGrpSpPr>
            <p:cNvPr id="10" name="Group 9"/>
            <p:cNvGrpSpPr/>
            <p:nvPr/>
          </p:nvGrpSpPr>
          <p:grpSpPr>
            <a:xfrm>
              <a:off x="5095063" y="1802983"/>
              <a:ext cx="3876675" cy="1710619"/>
              <a:chOff x="5000624" y="2051756"/>
              <a:chExt cx="3876675" cy="1710619"/>
            </a:xfrm>
          </p:grpSpPr>
          <p:sp>
            <p:nvSpPr>
              <p:cNvPr id="11" name="TextBox 10"/>
              <p:cNvSpPr txBox="1"/>
              <p:nvPr/>
            </p:nvSpPr>
            <p:spPr>
              <a:xfrm>
                <a:off x="5180817" y="2698333"/>
                <a:ext cx="1421736" cy="938719"/>
              </a:xfrm>
              <a:prstGeom prst="rect">
                <a:avLst/>
              </a:prstGeom>
              <a:noFill/>
            </p:spPr>
            <p:txBody>
              <a:bodyPr wrap="none" rtlCol="0">
                <a:spAutoFit/>
              </a:bodyPr>
              <a:lstStyle/>
              <a:p>
                <a:pPr algn="l">
                  <a:lnSpc>
                    <a:spcPts val="1400"/>
                  </a:lnSpc>
                  <a:spcBef>
                    <a:spcPts val="1200"/>
                  </a:spcBef>
                </a:pPr>
                <a:r>
                  <a:rPr lang="en-US" sz="1200" dirty="0" smtClean="0"/>
                  <a:t>Major city parents</a:t>
                </a:r>
              </a:p>
              <a:p>
                <a:pPr algn="l">
                  <a:lnSpc>
                    <a:spcPts val="1400"/>
                  </a:lnSpc>
                  <a:spcBef>
                    <a:spcPts val="1200"/>
                  </a:spcBef>
                </a:pPr>
                <a:r>
                  <a:rPr lang="en-US" sz="1200" dirty="0" smtClean="0"/>
                  <a:t>African Americans</a:t>
                </a:r>
              </a:p>
              <a:p>
                <a:pPr algn="l">
                  <a:lnSpc>
                    <a:spcPts val="1400"/>
                  </a:lnSpc>
                  <a:spcBef>
                    <a:spcPts val="1200"/>
                  </a:spcBef>
                </a:pPr>
                <a:r>
                  <a:rPr lang="en-US" sz="1200" dirty="0" smtClean="0"/>
                  <a:t>Hispanics</a:t>
                </a:r>
                <a:endParaRPr lang="en-US" sz="1200" dirty="0"/>
              </a:p>
            </p:txBody>
          </p:sp>
          <p:sp>
            <p:nvSpPr>
              <p:cNvPr id="12" name="TextBox 11"/>
              <p:cNvSpPr txBox="1"/>
              <p:nvPr/>
            </p:nvSpPr>
            <p:spPr>
              <a:xfrm>
                <a:off x="6608158" y="2185373"/>
                <a:ext cx="850489" cy="1451679"/>
              </a:xfrm>
              <a:prstGeom prst="rect">
                <a:avLst/>
              </a:prstGeom>
              <a:noFill/>
            </p:spPr>
            <p:txBody>
              <a:bodyPr wrap="none" rtlCol="0">
                <a:spAutoFit/>
              </a:bodyPr>
              <a:lstStyle/>
              <a:p>
                <a:pPr>
                  <a:lnSpc>
                    <a:spcPts val="1400"/>
                  </a:lnSpc>
                  <a:spcBef>
                    <a:spcPts val="1200"/>
                  </a:spcBef>
                </a:pPr>
                <a:r>
                  <a:rPr lang="en-US" sz="1200" dirty="0" smtClean="0"/>
                  <a:t>Too much</a:t>
                </a:r>
                <a:br>
                  <a:rPr lang="en-US" sz="1200" dirty="0" smtClean="0"/>
                </a:br>
                <a:r>
                  <a:rPr lang="en-US" sz="1200" dirty="0" smtClean="0"/>
                  <a:t>emphasis</a:t>
                </a:r>
              </a:p>
              <a:p>
                <a:pPr>
                  <a:lnSpc>
                    <a:spcPts val="1400"/>
                  </a:lnSpc>
                  <a:spcBef>
                    <a:spcPts val="1200"/>
                  </a:spcBef>
                </a:pPr>
                <a:r>
                  <a:rPr lang="en-US" sz="1200" dirty="0" smtClean="0"/>
                  <a:t>48%</a:t>
                </a:r>
              </a:p>
              <a:p>
                <a:pPr>
                  <a:lnSpc>
                    <a:spcPts val="1400"/>
                  </a:lnSpc>
                  <a:spcBef>
                    <a:spcPts val="1200"/>
                  </a:spcBef>
                </a:pPr>
                <a:r>
                  <a:rPr lang="en-US" sz="1200" dirty="0" smtClean="0"/>
                  <a:t>55%</a:t>
                </a:r>
              </a:p>
              <a:p>
                <a:pPr>
                  <a:lnSpc>
                    <a:spcPts val="1400"/>
                  </a:lnSpc>
                  <a:spcBef>
                    <a:spcPts val="1200"/>
                  </a:spcBef>
                </a:pPr>
                <a:r>
                  <a:rPr lang="en-US" sz="1200" dirty="0" smtClean="0"/>
                  <a:t>52%</a:t>
                </a:r>
              </a:p>
            </p:txBody>
          </p:sp>
          <p:sp>
            <p:nvSpPr>
              <p:cNvPr id="13" name="TextBox 12"/>
              <p:cNvSpPr txBox="1"/>
              <p:nvPr/>
            </p:nvSpPr>
            <p:spPr>
              <a:xfrm>
                <a:off x="7456916" y="2185373"/>
                <a:ext cx="696024" cy="1451679"/>
              </a:xfrm>
              <a:prstGeom prst="rect">
                <a:avLst/>
              </a:prstGeom>
              <a:noFill/>
            </p:spPr>
            <p:txBody>
              <a:bodyPr wrap="none" rtlCol="0">
                <a:spAutoFit/>
              </a:bodyPr>
              <a:lstStyle/>
              <a:p>
                <a:pPr>
                  <a:lnSpc>
                    <a:spcPts val="1400"/>
                  </a:lnSpc>
                  <a:spcBef>
                    <a:spcPts val="1200"/>
                  </a:spcBef>
                </a:pPr>
                <a:r>
                  <a:rPr lang="en-US" sz="1200" dirty="0" smtClean="0"/>
                  <a:t>Right</a:t>
                </a:r>
                <a:br>
                  <a:rPr lang="en-US" sz="1200" dirty="0" smtClean="0"/>
                </a:br>
                <a:r>
                  <a:rPr lang="en-US" sz="1200" dirty="0" smtClean="0"/>
                  <a:t>amount</a:t>
                </a:r>
              </a:p>
              <a:p>
                <a:pPr>
                  <a:lnSpc>
                    <a:spcPts val="1400"/>
                  </a:lnSpc>
                  <a:spcBef>
                    <a:spcPts val="1200"/>
                  </a:spcBef>
                </a:pPr>
                <a:r>
                  <a:rPr lang="en-US" sz="1200" dirty="0" smtClean="0"/>
                  <a:t>38%</a:t>
                </a:r>
              </a:p>
              <a:p>
                <a:pPr>
                  <a:lnSpc>
                    <a:spcPts val="1400"/>
                  </a:lnSpc>
                  <a:spcBef>
                    <a:spcPts val="1200"/>
                  </a:spcBef>
                </a:pPr>
                <a:r>
                  <a:rPr lang="en-US" sz="1200" dirty="0" smtClean="0"/>
                  <a:t>29%</a:t>
                </a:r>
              </a:p>
              <a:p>
                <a:pPr>
                  <a:lnSpc>
                    <a:spcPts val="1400"/>
                  </a:lnSpc>
                  <a:spcBef>
                    <a:spcPts val="1200"/>
                  </a:spcBef>
                </a:pPr>
                <a:r>
                  <a:rPr lang="en-US" sz="1200" dirty="0" smtClean="0"/>
                  <a:t>34%</a:t>
                </a:r>
              </a:p>
            </p:txBody>
          </p:sp>
          <p:sp>
            <p:nvSpPr>
              <p:cNvPr id="15" name="TextBox 14"/>
              <p:cNvSpPr txBox="1"/>
              <p:nvPr/>
            </p:nvSpPr>
            <p:spPr>
              <a:xfrm>
                <a:off x="8121925" y="2185373"/>
                <a:ext cx="694421" cy="1451679"/>
              </a:xfrm>
              <a:prstGeom prst="rect">
                <a:avLst/>
              </a:prstGeom>
              <a:noFill/>
            </p:spPr>
            <p:txBody>
              <a:bodyPr wrap="none" rtlCol="0">
                <a:spAutoFit/>
              </a:bodyPr>
              <a:lstStyle/>
              <a:p>
                <a:pPr>
                  <a:lnSpc>
                    <a:spcPts val="1400"/>
                  </a:lnSpc>
                  <a:spcBef>
                    <a:spcPts val="1200"/>
                  </a:spcBef>
                </a:pPr>
                <a:r>
                  <a:rPr lang="en-US" sz="1200" dirty="0" smtClean="0"/>
                  <a:t>Not</a:t>
                </a:r>
                <a:br>
                  <a:rPr lang="en-US" sz="1200" dirty="0" smtClean="0"/>
                </a:br>
                <a:r>
                  <a:rPr lang="en-US" sz="1200" dirty="0" smtClean="0"/>
                  <a:t>enough</a:t>
                </a:r>
              </a:p>
              <a:p>
                <a:pPr>
                  <a:lnSpc>
                    <a:spcPts val="1400"/>
                  </a:lnSpc>
                  <a:spcBef>
                    <a:spcPts val="1200"/>
                  </a:spcBef>
                </a:pPr>
                <a:r>
                  <a:rPr lang="en-US" sz="1200" dirty="0" smtClean="0"/>
                  <a:t>14%</a:t>
                </a:r>
              </a:p>
              <a:p>
                <a:pPr>
                  <a:lnSpc>
                    <a:spcPts val="1400"/>
                  </a:lnSpc>
                  <a:spcBef>
                    <a:spcPts val="1200"/>
                  </a:spcBef>
                </a:pPr>
                <a:r>
                  <a:rPr lang="en-US" sz="1200" dirty="0" smtClean="0"/>
                  <a:t>16%</a:t>
                </a:r>
              </a:p>
              <a:p>
                <a:pPr>
                  <a:lnSpc>
                    <a:spcPts val="1400"/>
                  </a:lnSpc>
                  <a:spcBef>
                    <a:spcPts val="1200"/>
                  </a:spcBef>
                </a:pPr>
                <a:r>
                  <a:rPr lang="en-US" sz="1200" dirty="0" smtClean="0"/>
                  <a:t>14%</a:t>
                </a:r>
              </a:p>
            </p:txBody>
          </p:sp>
          <p:sp>
            <p:nvSpPr>
              <p:cNvPr id="16" name="Rectangle 15"/>
              <p:cNvSpPr/>
              <p:nvPr/>
            </p:nvSpPr>
            <p:spPr bwMode="auto">
              <a:xfrm>
                <a:off x="5000624" y="2051756"/>
                <a:ext cx="3876675" cy="1710619"/>
              </a:xfrm>
              <a:prstGeom prst="rect">
                <a:avLst/>
              </a:prstGeom>
              <a:noFill/>
              <a:ln w="9525" cap="flat" cmpd="sng" algn="ctr">
                <a:solidFill>
                  <a:srgbClr val="000066"/>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ndParaRPr>
              </a:p>
            </p:txBody>
          </p:sp>
        </p:grpSp>
        <p:cxnSp>
          <p:nvCxnSpPr>
            <p:cNvPr id="4" name="Straight Connector 3"/>
            <p:cNvCxnSpPr/>
            <p:nvPr/>
          </p:nvCxnSpPr>
          <p:spPr bwMode="auto">
            <a:xfrm>
              <a:off x="6791325" y="2371725"/>
              <a:ext cx="2047875" cy="0"/>
            </a:xfrm>
            <a:prstGeom prst="line">
              <a:avLst/>
            </a:prstGeom>
            <a:solidFill>
              <a:schemeClr val="accent1"/>
            </a:solidFill>
            <a:ln w="9525" cap="flat" cmpd="sng" algn="ctr">
              <a:solidFill>
                <a:srgbClr val="00006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17" name="Slide Number Placeholder 3"/>
          <p:cNvSpPr>
            <a:spLocks noGrp="1"/>
          </p:cNvSpPr>
          <p:nvPr>
            <p:ph type="sldNum" sz="quarter" idx="10"/>
          </p:nvPr>
        </p:nvSpPr>
        <p:spPr>
          <a:xfrm>
            <a:off x="8364220" y="4874919"/>
            <a:ext cx="584200" cy="226362"/>
          </a:xfrm>
        </p:spPr>
        <p:txBody>
          <a:bodyPr/>
          <a:lstStyle/>
          <a:p>
            <a:pPr>
              <a:defRPr/>
            </a:pPr>
            <a:fld id="{92871B65-642A-4956-AD99-54792413B5FD}" type="slidenum">
              <a:rPr lang="en-US" smtClean="0"/>
              <a:pPr>
                <a:defRPr/>
              </a:pPr>
              <a:t>15</a:t>
            </a:fld>
            <a:endParaRPr lang="en-US" dirty="0"/>
          </a:p>
        </p:txBody>
      </p:sp>
    </p:spTree>
    <p:extLst>
      <p:ext uri="{BB962C8B-B14F-4D97-AF65-F5344CB8AC3E}">
        <p14:creationId xmlns:p14="http://schemas.microsoft.com/office/powerpoint/2010/main" val="30136473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Education Trends </a:t>
            </a:r>
            <a:r>
              <a:rPr lang="en-US" dirty="0" smtClean="0"/>
              <a:t>that </a:t>
            </a:r>
            <a:r>
              <a:rPr lang="en-US" dirty="0"/>
              <a:t>Concern Parents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26305064"/>
              </p:ext>
            </p:extLst>
          </p:nvPr>
        </p:nvGraphicFramePr>
        <p:xfrm>
          <a:off x="585788" y="866775"/>
          <a:ext cx="8339137" cy="40386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16</a:t>
            </a:fld>
            <a:endParaRPr lang="en-US" dirty="0"/>
          </a:p>
        </p:txBody>
      </p:sp>
      <p:sp>
        <p:nvSpPr>
          <p:cNvPr id="7" name="TextBox 6"/>
          <p:cNvSpPr txBox="1"/>
          <p:nvPr/>
        </p:nvSpPr>
        <p:spPr>
          <a:xfrm>
            <a:off x="352425" y="1341536"/>
            <a:ext cx="2638425" cy="3580467"/>
          </a:xfrm>
          <a:prstGeom prst="rect">
            <a:avLst/>
          </a:prstGeom>
          <a:noFill/>
        </p:spPr>
        <p:txBody>
          <a:bodyPr wrap="square" rtlCol="0">
            <a:spAutoFit/>
          </a:bodyPr>
          <a:lstStyle/>
          <a:p>
            <a:pPr algn="r">
              <a:lnSpc>
                <a:spcPts val="1400"/>
              </a:lnSpc>
              <a:spcBef>
                <a:spcPts val="2100"/>
              </a:spcBef>
            </a:pPr>
            <a:r>
              <a:rPr lang="en-US" dirty="0" smtClean="0"/>
              <a:t>Cutting local school budgets</a:t>
            </a:r>
          </a:p>
          <a:p>
            <a:pPr algn="r">
              <a:lnSpc>
                <a:spcPts val="1400"/>
              </a:lnSpc>
              <a:spcBef>
                <a:spcPts val="2100"/>
              </a:spcBef>
            </a:pPr>
            <a:r>
              <a:rPr lang="en-US" dirty="0" smtClean="0"/>
              <a:t>Proposed federal funding cuts</a:t>
            </a:r>
          </a:p>
          <a:p>
            <a:pPr algn="r">
              <a:lnSpc>
                <a:spcPts val="1400"/>
              </a:lnSpc>
              <a:spcBef>
                <a:spcPts val="2100"/>
              </a:spcBef>
            </a:pPr>
            <a:r>
              <a:rPr lang="en-US" dirty="0" smtClean="0"/>
              <a:t>Class size increases</a:t>
            </a:r>
          </a:p>
          <a:p>
            <a:pPr algn="r">
              <a:lnSpc>
                <a:spcPts val="1400"/>
              </a:lnSpc>
              <a:spcBef>
                <a:spcPts val="2100"/>
              </a:spcBef>
            </a:pPr>
            <a:r>
              <a:rPr lang="en-US" dirty="0" smtClean="0"/>
              <a:t>Shift funding to vouchers</a:t>
            </a:r>
          </a:p>
          <a:p>
            <a:pPr algn="r">
              <a:lnSpc>
                <a:spcPts val="1400"/>
              </a:lnSpc>
              <a:spcBef>
                <a:spcPts val="2000"/>
              </a:spcBef>
            </a:pPr>
            <a:r>
              <a:rPr lang="en-US" dirty="0" smtClean="0"/>
              <a:t>Cutting art, music, libraries</a:t>
            </a:r>
          </a:p>
          <a:p>
            <a:pPr algn="r">
              <a:lnSpc>
                <a:spcPts val="1400"/>
              </a:lnSpc>
              <a:spcBef>
                <a:spcPts val="2100"/>
              </a:spcBef>
            </a:pPr>
            <a:r>
              <a:rPr lang="en-US" dirty="0" smtClean="0"/>
              <a:t>High teacher turnover rates</a:t>
            </a:r>
          </a:p>
          <a:p>
            <a:pPr algn="r">
              <a:lnSpc>
                <a:spcPts val="1400"/>
              </a:lnSpc>
              <a:spcBef>
                <a:spcPts val="2100"/>
              </a:spcBef>
            </a:pPr>
            <a:r>
              <a:rPr lang="en-US" dirty="0" smtClean="0"/>
              <a:t>Layoffs of teachers</a:t>
            </a:r>
          </a:p>
          <a:p>
            <a:pPr algn="r">
              <a:lnSpc>
                <a:spcPts val="1400"/>
              </a:lnSpc>
              <a:spcBef>
                <a:spcPts val="1200"/>
              </a:spcBef>
            </a:pPr>
            <a:r>
              <a:rPr lang="en-US" dirty="0" smtClean="0"/>
              <a:t>Layoffs of nurses, guidance counselors, social workers</a:t>
            </a:r>
            <a:endParaRPr lang="en-US" dirty="0"/>
          </a:p>
        </p:txBody>
      </p:sp>
      <p:sp>
        <p:nvSpPr>
          <p:cNvPr id="8" name="TextBox 7"/>
          <p:cNvSpPr txBox="1"/>
          <p:nvPr/>
        </p:nvSpPr>
        <p:spPr>
          <a:xfrm>
            <a:off x="8114646" y="1333500"/>
            <a:ext cx="490840" cy="276999"/>
          </a:xfrm>
          <a:prstGeom prst="rect">
            <a:avLst/>
          </a:prstGeom>
          <a:noFill/>
        </p:spPr>
        <p:txBody>
          <a:bodyPr wrap="none" rtlCol="0">
            <a:spAutoFit/>
          </a:bodyPr>
          <a:lstStyle/>
          <a:p>
            <a:r>
              <a:rPr lang="en-US" sz="1200" b="1" dirty="0" smtClean="0"/>
              <a:t>87%</a:t>
            </a:r>
            <a:endParaRPr lang="en-US" sz="1200" b="1" dirty="0"/>
          </a:p>
        </p:txBody>
      </p:sp>
      <p:sp>
        <p:nvSpPr>
          <p:cNvPr id="9" name="TextBox 8"/>
          <p:cNvSpPr txBox="1"/>
          <p:nvPr/>
        </p:nvSpPr>
        <p:spPr>
          <a:xfrm>
            <a:off x="8004757" y="1762899"/>
            <a:ext cx="490840" cy="276999"/>
          </a:xfrm>
          <a:prstGeom prst="rect">
            <a:avLst/>
          </a:prstGeom>
          <a:noFill/>
        </p:spPr>
        <p:txBody>
          <a:bodyPr wrap="none" rtlCol="0">
            <a:spAutoFit/>
          </a:bodyPr>
          <a:lstStyle/>
          <a:p>
            <a:r>
              <a:rPr lang="en-US" sz="1200" b="1" dirty="0" smtClean="0"/>
              <a:t>85%</a:t>
            </a:r>
            <a:endParaRPr lang="en-US" sz="1200" b="1" dirty="0"/>
          </a:p>
        </p:txBody>
      </p:sp>
      <p:sp>
        <p:nvSpPr>
          <p:cNvPr id="10" name="TextBox 9"/>
          <p:cNvSpPr txBox="1"/>
          <p:nvPr/>
        </p:nvSpPr>
        <p:spPr>
          <a:xfrm>
            <a:off x="7719056" y="2209800"/>
            <a:ext cx="490840" cy="276999"/>
          </a:xfrm>
          <a:prstGeom prst="rect">
            <a:avLst/>
          </a:prstGeom>
          <a:noFill/>
        </p:spPr>
        <p:txBody>
          <a:bodyPr wrap="none" rtlCol="0">
            <a:spAutoFit/>
          </a:bodyPr>
          <a:lstStyle/>
          <a:p>
            <a:r>
              <a:rPr lang="en-US" sz="1200" b="1" dirty="0" smtClean="0"/>
              <a:t>80%</a:t>
            </a:r>
            <a:endParaRPr lang="en-US" sz="1200" b="1" dirty="0"/>
          </a:p>
        </p:txBody>
      </p:sp>
      <p:sp>
        <p:nvSpPr>
          <p:cNvPr id="12" name="TextBox 11"/>
          <p:cNvSpPr txBox="1"/>
          <p:nvPr/>
        </p:nvSpPr>
        <p:spPr>
          <a:xfrm>
            <a:off x="7585706" y="2639199"/>
            <a:ext cx="490840" cy="276999"/>
          </a:xfrm>
          <a:prstGeom prst="rect">
            <a:avLst/>
          </a:prstGeom>
          <a:noFill/>
        </p:spPr>
        <p:txBody>
          <a:bodyPr wrap="none" rtlCol="0">
            <a:spAutoFit/>
          </a:bodyPr>
          <a:lstStyle/>
          <a:p>
            <a:r>
              <a:rPr lang="en-US" sz="1200" b="1" dirty="0" smtClean="0"/>
              <a:t>78%</a:t>
            </a:r>
            <a:endParaRPr lang="en-US" sz="1200" b="1" dirty="0"/>
          </a:p>
        </p:txBody>
      </p:sp>
      <p:sp>
        <p:nvSpPr>
          <p:cNvPr id="13" name="TextBox 12"/>
          <p:cNvSpPr txBox="1"/>
          <p:nvPr/>
        </p:nvSpPr>
        <p:spPr>
          <a:xfrm>
            <a:off x="7585706" y="3072587"/>
            <a:ext cx="490840" cy="276999"/>
          </a:xfrm>
          <a:prstGeom prst="rect">
            <a:avLst/>
          </a:prstGeom>
          <a:noFill/>
        </p:spPr>
        <p:txBody>
          <a:bodyPr wrap="none" rtlCol="0">
            <a:spAutoFit/>
          </a:bodyPr>
          <a:lstStyle/>
          <a:p>
            <a:r>
              <a:rPr lang="en-US" sz="1200" b="1" dirty="0" smtClean="0"/>
              <a:t>78%</a:t>
            </a:r>
            <a:endParaRPr lang="en-US" sz="1200" b="1" dirty="0"/>
          </a:p>
        </p:txBody>
      </p:sp>
      <p:sp>
        <p:nvSpPr>
          <p:cNvPr id="14" name="TextBox 13"/>
          <p:cNvSpPr txBox="1"/>
          <p:nvPr/>
        </p:nvSpPr>
        <p:spPr>
          <a:xfrm>
            <a:off x="7585706" y="3505974"/>
            <a:ext cx="490840" cy="276999"/>
          </a:xfrm>
          <a:prstGeom prst="rect">
            <a:avLst/>
          </a:prstGeom>
          <a:noFill/>
        </p:spPr>
        <p:txBody>
          <a:bodyPr wrap="none" rtlCol="0">
            <a:spAutoFit/>
          </a:bodyPr>
          <a:lstStyle/>
          <a:p>
            <a:r>
              <a:rPr lang="en-US" sz="1200" b="1" dirty="0" smtClean="0"/>
              <a:t>78%</a:t>
            </a:r>
            <a:endParaRPr lang="en-US" sz="1200" b="1" dirty="0"/>
          </a:p>
        </p:txBody>
      </p:sp>
      <p:sp>
        <p:nvSpPr>
          <p:cNvPr id="15" name="TextBox 14"/>
          <p:cNvSpPr txBox="1"/>
          <p:nvPr/>
        </p:nvSpPr>
        <p:spPr>
          <a:xfrm>
            <a:off x="7413602" y="3977848"/>
            <a:ext cx="490840" cy="276999"/>
          </a:xfrm>
          <a:prstGeom prst="rect">
            <a:avLst/>
          </a:prstGeom>
          <a:noFill/>
        </p:spPr>
        <p:txBody>
          <a:bodyPr wrap="none" rtlCol="0">
            <a:spAutoFit/>
          </a:bodyPr>
          <a:lstStyle/>
          <a:p>
            <a:r>
              <a:rPr lang="en-US" sz="1200" b="1" dirty="0" smtClean="0"/>
              <a:t>75%</a:t>
            </a:r>
            <a:endParaRPr lang="en-US" sz="1200" b="1" dirty="0"/>
          </a:p>
        </p:txBody>
      </p:sp>
      <p:sp>
        <p:nvSpPr>
          <p:cNvPr id="16" name="TextBox 15"/>
          <p:cNvSpPr txBox="1"/>
          <p:nvPr/>
        </p:nvSpPr>
        <p:spPr>
          <a:xfrm>
            <a:off x="7346927" y="4406473"/>
            <a:ext cx="490840" cy="276999"/>
          </a:xfrm>
          <a:prstGeom prst="rect">
            <a:avLst/>
          </a:prstGeom>
          <a:noFill/>
        </p:spPr>
        <p:txBody>
          <a:bodyPr wrap="none" rtlCol="0">
            <a:spAutoFit/>
          </a:bodyPr>
          <a:lstStyle/>
          <a:p>
            <a:r>
              <a:rPr lang="en-US" sz="1200" b="1" dirty="0" smtClean="0"/>
              <a:t>74%</a:t>
            </a:r>
            <a:endParaRPr lang="en-US" sz="1200" b="1" dirty="0"/>
          </a:p>
        </p:txBody>
      </p:sp>
    </p:spTree>
    <p:extLst>
      <p:ext uri="{BB962C8B-B14F-4D97-AF65-F5344CB8AC3E}">
        <p14:creationId xmlns:p14="http://schemas.microsoft.com/office/powerpoint/2010/main" val="10918333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1715331940"/>
              </p:ext>
            </p:extLst>
          </p:nvPr>
        </p:nvGraphicFramePr>
        <p:xfrm>
          <a:off x="1149843" y="1971675"/>
          <a:ext cx="7678875" cy="2774950"/>
        </p:xfrm>
        <a:graphic>
          <a:graphicData uri="http://schemas.openxmlformats.org/drawingml/2006/chart">
            <c:chart xmlns:c="http://schemas.openxmlformats.org/drawingml/2006/chart" xmlns:r="http://schemas.openxmlformats.org/officeDocument/2006/relationships" r:id="rId3"/>
          </a:graphicData>
        </a:graphic>
      </p:graphicFrame>
      <p:sp>
        <p:nvSpPr>
          <p:cNvPr id="51203" name="Title 1"/>
          <p:cNvSpPr>
            <a:spLocks noGrp="1"/>
          </p:cNvSpPr>
          <p:nvPr>
            <p:ph type="title"/>
          </p:nvPr>
        </p:nvSpPr>
        <p:spPr>
          <a:xfrm>
            <a:off x="430213" y="202406"/>
            <a:ext cx="7966075" cy="628650"/>
          </a:xfrm>
        </p:spPr>
        <p:txBody>
          <a:bodyPr/>
          <a:lstStyle/>
          <a:p>
            <a:pPr eaLnBrk="1" hangingPunct="1">
              <a:lnSpc>
                <a:spcPct val="100000"/>
              </a:lnSpc>
            </a:pPr>
            <a:r>
              <a:rPr lang="en-US" dirty="0" smtClean="0"/>
              <a:t>How to Improve Education: Good Community Public Schools, Not Charters and Vouchers</a:t>
            </a:r>
          </a:p>
        </p:txBody>
      </p:sp>
      <p:sp>
        <p:nvSpPr>
          <p:cNvPr id="51204" name="TextBox 4"/>
          <p:cNvSpPr txBox="1">
            <a:spLocks noChangeArrowheads="1"/>
          </p:cNvSpPr>
          <p:nvPr/>
        </p:nvSpPr>
        <p:spPr bwMode="auto">
          <a:xfrm>
            <a:off x="1108890" y="1025618"/>
            <a:ext cx="7232650" cy="264688"/>
          </a:xfrm>
          <a:prstGeom prst="rect">
            <a:avLst/>
          </a:prstGeom>
          <a:noFill/>
          <a:ln w="9525">
            <a:noFill/>
            <a:miter lim="800000"/>
            <a:headEnd/>
            <a:tailEnd/>
          </a:ln>
        </p:spPr>
        <p:txBody>
          <a:bodyPr>
            <a:spAutoFit/>
          </a:bodyPr>
          <a:lstStyle/>
          <a:p>
            <a:pPr algn="ctr">
              <a:lnSpc>
                <a:spcPct val="80000"/>
              </a:lnSpc>
              <a:spcBef>
                <a:spcPct val="20000"/>
              </a:spcBef>
            </a:pPr>
            <a:r>
              <a:rPr lang="en-US" i="1" dirty="0" smtClean="0"/>
              <a:t>Preferred Approach </a:t>
            </a:r>
            <a:r>
              <a:rPr lang="en-US" i="1" dirty="0"/>
              <a:t>f</a:t>
            </a:r>
            <a:r>
              <a:rPr lang="en-US" i="1" dirty="0" smtClean="0"/>
              <a:t>or Improving Education</a:t>
            </a:r>
            <a:endParaRPr lang="en-US" i="1" dirty="0"/>
          </a:p>
        </p:txBody>
      </p:sp>
      <p:sp>
        <p:nvSpPr>
          <p:cNvPr id="51205" name="TextBox 5"/>
          <p:cNvSpPr txBox="1">
            <a:spLocks noChangeArrowheads="1"/>
          </p:cNvSpPr>
          <p:nvPr/>
        </p:nvSpPr>
        <p:spPr bwMode="auto">
          <a:xfrm>
            <a:off x="953950" y="1408986"/>
            <a:ext cx="7359650" cy="964367"/>
          </a:xfrm>
          <a:prstGeom prst="rect">
            <a:avLst/>
          </a:prstGeom>
          <a:noFill/>
          <a:ln w="9525">
            <a:noFill/>
            <a:miter lim="800000"/>
            <a:headEnd/>
            <a:tailEnd/>
          </a:ln>
        </p:spPr>
        <p:txBody>
          <a:bodyPr>
            <a:spAutoFit/>
          </a:bodyPr>
          <a:lstStyle/>
          <a:p>
            <a:pPr algn="just">
              <a:lnSpc>
                <a:spcPts val="1700"/>
              </a:lnSpc>
              <a:spcBef>
                <a:spcPts val="1200"/>
              </a:spcBef>
            </a:pPr>
            <a:r>
              <a:rPr lang="en-US" dirty="0"/>
              <a:t>We should </a:t>
            </a:r>
            <a:r>
              <a:rPr lang="en-US" b="1" dirty="0">
                <a:solidFill>
                  <a:schemeClr val="accent1"/>
                </a:solidFill>
              </a:rPr>
              <a:t>focus on ensuring that every child has access to a good public school in their community</a:t>
            </a:r>
            <a:r>
              <a:rPr lang="en-US" dirty="0"/>
              <a:t>.  We need to make the investments needed to ensure all schools provide safe conditions, an enriching curriculum, support for students' social and emotional development, and effective teachers.</a:t>
            </a:r>
            <a:endParaRPr lang="en-US" b="1" dirty="0"/>
          </a:p>
        </p:txBody>
      </p:sp>
      <p:sp>
        <p:nvSpPr>
          <p:cNvPr id="7" name="TextBox 6"/>
          <p:cNvSpPr txBox="1"/>
          <p:nvPr/>
        </p:nvSpPr>
        <p:spPr>
          <a:xfrm>
            <a:off x="953950" y="3090149"/>
            <a:ext cx="7359650" cy="964367"/>
          </a:xfrm>
          <a:prstGeom prst="rect">
            <a:avLst/>
          </a:prstGeom>
          <a:noFill/>
        </p:spPr>
        <p:txBody>
          <a:bodyPr>
            <a:spAutoFit/>
          </a:bodyPr>
          <a:lstStyle/>
          <a:p>
            <a:pPr algn="just">
              <a:lnSpc>
                <a:spcPts val="1700"/>
              </a:lnSpc>
              <a:spcBef>
                <a:spcPts val="1200"/>
              </a:spcBef>
              <a:defRPr/>
            </a:pPr>
            <a:r>
              <a:rPr lang="en-US" dirty="0">
                <a:cs typeface="+mn-cs"/>
              </a:rPr>
              <a:t>We should </a:t>
            </a:r>
            <a:r>
              <a:rPr lang="en-US" b="1" dirty="0">
                <a:solidFill>
                  <a:schemeClr val="accent4"/>
                </a:solidFill>
                <a:cs typeface="+mn-cs"/>
              </a:rPr>
              <a:t>open more public charter schools and provide more vouchers</a:t>
            </a:r>
            <a:r>
              <a:rPr lang="en-US" dirty="0">
                <a:cs typeface="+mn-cs"/>
              </a:rPr>
              <a:t> that allow parents to send their children to private schools at public expense.  Children will receive the best education if we give families the financial freedom to attend schools that meet their needs.</a:t>
            </a:r>
            <a:endParaRPr lang="en-US" b="1" dirty="0">
              <a:cs typeface="+mn-cs"/>
            </a:endParaRPr>
          </a:p>
        </p:txBody>
      </p:sp>
      <p:sp>
        <p:nvSpPr>
          <p:cNvPr id="51207" name="TextBox 2"/>
          <p:cNvSpPr txBox="1">
            <a:spLocks noChangeArrowheads="1"/>
          </p:cNvSpPr>
          <p:nvPr/>
        </p:nvSpPr>
        <p:spPr bwMode="auto">
          <a:xfrm>
            <a:off x="2772007" y="2653189"/>
            <a:ext cx="2217274" cy="264688"/>
          </a:xfrm>
          <a:prstGeom prst="rect">
            <a:avLst/>
          </a:prstGeom>
          <a:noFill/>
          <a:ln w="9525">
            <a:noFill/>
            <a:miter lim="800000"/>
            <a:headEnd/>
            <a:tailEnd/>
          </a:ln>
        </p:spPr>
        <p:txBody>
          <a:bodyPr wrap="none">
            <a:spAutoFit/>
          </a:bodyPr>
          <a:lstStyle/>
          <a:p>
            <a:pPr>
              <a:lnSpc>
                <a:spcPct val="80000"/>
              </a:lnSpc>
              <a:spcBef>
                <a:spcPct val="20000"/>
              </a:spcBef>
            </a:pPr>
            <a:r>
              <a:rPr lang="en-US" sz="1400" b="1" dirty="0">
                <a:solidFill>
                  <a:schemeClr val="bg1"/>
                </a:solidFill>
              </a:rPr>
              <a:t>Agree much more   61%</a:t>
            </a:r>
          </a:p>
        </p:txBody>
      </p:sp>
      <p:sp>
        <p:nvSpPr>
          <p:cNvPr id="51208" name="TextBox 7"/>
          <p:cNvSpPr txBox="1">
            <a:spLocks noChangeArrowheads="1"/>
          </p:cNvSpPr>
          <p:nvPr/>
        </p:nvSpPr>
        <p:spPr bwMode="auto">
          <a:xfrm>
            <a:off x="2616576" y="2420978"/>
            <a:ext cx="1938898" cy="227755"/>
          </a:xfrm>
          <a:prstGeom prst="rect">
            <a:avLst/>
          </a:prstGeom>
          <a:noFill/>
          <a:ln w="9525">
            <a:noFill/>
            <a:miter lim="800000"/>
            <a:headEnd/>
            <a:tailEnd/>
          </a:ln>
        </p:spPr>
        <p:txBody>
          <a:bodyPr wrap="square">
            <a:spAutoFit/>
          </a:bodyPr>
          <a:lstStyle/>
          <a:p>
            <a:pPr algn="ctr">
              <a:lnSpc>
                <a:spcPct val="80000"/>
              </a:lnSpc>
              <a:spcBef>
                <a:spcPct val="20000"/>
              </a:spcBef>
            </a:pPr>
            <a:r>
              <a:rPr lang="en-US" sz="1100" b="1" dirty="0" smtClean="0">
                <a:solidFill>
                  <a:schemeClr val="bg1"/>
                </a:solidFill>
              </a:rPr>
              <a:t>60% agree much more</a:t>
            </a:r>
            <a:endParaRPr lang="en-US" sz="1100" b="1" dirty="0">
              <a:solidFill>
                <a:schemeClr val="bg1"/>
              </a:solidFill>
            </a:endParaRPr>
          </a:p>
        </p:txBody>
      </p:sp>
      <p:sp>
        <p:nvSpPr>
          <p:cNvPr id="51209" name="TextBox 8"/>
          <p:cNvSpPr txBox="1">
            <a:spLocks noChangeArrowheads="1"/>
          </p:cNvSpPr>
          <p:nvPr/>
        </p:nvSpPr>
        <p:spPr bwMode="auto">
          <a:xfrm>
            <a:off x="7204463" y="2405977"/>
            <a:ext cx="543739" cy="264688"/>
          </a:xfrm>
          <a:prstGeom prst="rect">
            <a:avLst/>
          </a:prstGeom>
          <a:noFill/>
          <a:ln w="9525">
            <a:noFill/>
            <a:miter lim="800000"/>
            <a:headEnd/>
            <a:tailEnd/>
          </a:ln>
        </p:spPr>
        <p:txBody>
          <a:bodyPr wrap="none">
            <a:spAutoFit/>
          </a:bodyPr>
          <a:lstStyle/>
          <a:p>
            <a:pPr>
              <a:lnSpc>
                <a:spcPct val="80000"/>
              </a:lnSpc>
              <a:spcBef>
                <a:spcPct val="20000"/>
              </a:spcBef>
            </a:pPr>
            <a:r>
              <a:rPr lang="en-US" b="1" dirty="0" smtClean="0"/>
              <a:t>80%</a:t>
            </a:r>
            <a:endParaRPr lang="en-US" b="1" dirty="0"/>
          </a:p>
        </p:txBody>
      </p:sp>
      <p:sp>
        <p:nvSpPr>
          <p:cNvPr id="51210" name="TextBox 9"/>
          <p:cNvSpPr txBox="1">
            <a:spLocks noChangeArrowheads="1"/>
          </p:cNvSpPr>
          <p:nvPr/>
        </p:nvSpPr>
        <p:spPr bwMode="auto">
          <a:xfrm>
            <a:off x="2766472" y="4074349"/>
            <a:ext cx="543739" cy="264688"/>
          </a:xfrm>
          <a:prstGeom prst="rect">
            <a:avLst/>
          </a:prstGeom>
          <a:noFill/>
          <a:ln w="9525">
            <a:noFill/>
            <a:miter lim="800000"/>
            <a:headEnd/>
            <a:tailEnd/>
          </a:ln>
        </p:spPr>
        <p:txBody>
          <a:bodyPr wrap="none">
            <a:spAutoFit/>
          </a:bodyPr>
          <a:lstStyle/>
          <a:p>
            <a:pPr>
              <a:lnSpc>
                <a:spcPct val="80000"/>
              </a:lnSpc>
              <a:spcBef>
                <a:spcPct val="20000"/>
              </a:spcBef>
            </a:pPr>
            <a:r>
              <a:rPr lang="en-US" b="1" dirty="0"/>
              <a:t>20%</a:t>
            </a:r>
          </a:p>
        </p:txBody>
      </p:sp>
      <p:sp>
        <p:nvSpPr>
          <p:cNvPr id="12" name="TextBox 7"/>
          <p:cNvSpPr txBox="1">
            <a:spLocks noChangeArrowheads="1"/>
          </p:cNvSpPr>
          <p:nvPr/>
        </p:nvSpPr>
        <p:spPr bwMode="auto">
          <a:xfrm>
            <a:off x="825876" y="4025033"/>
            <a:ext cx="1938898" cy="363176"/>
          </a:xfrm>
          <a:prstGeom prst="rect">
            <a:avLst/>
          </a:prstGeom>
          <a:noFill/>
          <a:ln w="9525">
            <a:noFill/>
            <a:miter lim="800000"/>
            <a:headEnd/>
            <a:tailEnd/>
          </a:ln>
        </p:spPr>
        <p:txBody>
          <a:bodyPr wrap="square">
            <a:spAutoFit/>
          </a:bodyPr>
          <a:lstStyle/>
          <a:p>
            <a:pPr algn="ctr">
              <a:lnSpc>
                <a:spcPct val="80000"/>
              </a:lnSpc>
              <a:spcBef>
                <a:spcPct val="20000"/>
              </a:spcBef>
            </a:pPr>
            <a:r>
              <a:rPr lang="en-US" sz="1100" b="1" dirty="0" smtClean="0">
                <a:solidFill>
                  <a:schemeClr val="bg1"/>
                </a:solidFill>
              </a:rPr>
              <a:t>13% </a:t>
            </a:r>
            <a:br>
              <a:rPr lang="en-US" sz="1100" b="1" dirty="0" smtClean="0">
                <a:solidFill>
                  <a:schemeClr val="bg1"/>
                </a:solidFill>
              </a:rPr>
            </a:br>
            <a:r>
              <a:rPr lang="en-US" sz="1100" b="1" dirty="0" smtClean="0">
                <a:solidFill>
                  <a:schemeClr val="bg1"/>
                </a:solidFill>
              </a:rPr>
              <a:t>much more</a:t>
            </a:r>
            <a:endParaRPr lang="en-US" sz="1100" b="1" dirty="0">
              <a:solidFill>
                <a:schemeClr val="bg1"/>
              </a:solidFill>
            </a:endParaRPr>
          </a:p>
        </p:txBody>
      </p:sp>
      <p:sp>
        <p:nvSpPr>
          <p:cNvPr id="13" name="Slide Number Placeholder 3"/>
          <p:cNvSpPr>
            <a:spLocks noGrp="1"/>
          </p:cNvSpPr>
          <p:nvPr>
            <p:ph type="sldNum" sz="quarter" idx="10"/>
          </p:nvPr>
        </p:nvSpPr>
        <p:spPr>
          <a:xfrm>
            <a:off x="8364220" y="4874919"/>
            <a:ext cx="584200" cy="226362"/>
          </a:xfrm>
        </p:spPr>
        <p:txBody>
          <a:bodyPr/>
          <a:lstStyle/>
          <a:p>
            <a:pPr>
              <a:defRPr/>
            </a:pPr>
            <a:fld id="{92871B65-642A-4956-AD99-54792413B5FD}" type="slidenum">
              <a:rPr lang="en-US" smtClean="0"/>
              <a:pPr>
                <a:defRPr/>
              </a:pPr>
              <a:t>17</a:t>
            </a:fld>
            <a:endParaRPr lang="en-US" dirty="0"/>
          </a:p>
        </p:txBody>
      </p:sp>
    </p:spTree>
    <p:extLst>
      <p:ext uri="{BB962C8B-B14F-4D97-AF65-F5344CB8AC3E}">
        <p14:creationId xmlns:p14="http://schemas.microsoft.com/office/powerpoint/2010/main" val="30739040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Title 1"/>
          <p:cNvSpPr>
            <a:spLocks noGrp="1"/>
          </p:cNvSpPr>
          <p:nvPr>
            <p:ph type="title"/>
          </p:nvPr>
        </p:nvSpPr>
        <p:spPr>
          <a:xfrm>
            <a:off x="430213" y="126206"/>
            <a:ext cx="7966075" cy="628650"/>
          </a:xfrm>
        </p:spPr>
        <p:txBody>
          <a:bodyPr/>
          <a:lstStyle/>
          <a:p>
            <a:pPr eaLnBrk="1" hangingPunct="1">
              <a:lnSpc>
                <a:spcPts val="3500"/>
              </a:lnSpc>
            </a:pPr>
            <a:r>
              <a:rPr lang="en-US" dirty="0" smtClean="0"/>
              <a:t>Improving Education:  Good Community Public Schools</a:t>
            </a:r>
          </a:p>
        </p:txBody>
      </p:sp>
      <p:sp>
        <p:nvSpPr>
          <p:cNvPr id="51204" name="TextBox 4"/>
          <p:cNvSpPr txBox="1">
            <a:spLocks noChangeArrowheads="1"/>
          </p:cNvSpPr>
          <p:nvPr/>
        </p:nvSpPr>
        <p:spPr bwMode="auto">
          <a:xfrm>
            <a:off x="1037770" y="751298"/>
            <a:ext cx="7232650" cy="264688"/>
          </a:xfrm>
          <a:prstGeom prst="rect">
            <a:avLst/>
          </a:prstGeom>
          <a:noFill/>
          <a:ln w="9525">
            <a:noFill/>
            <a:miter lim="800000"/>
            <a:headEnd/>
            <a:tailEnd/>
          </a:ln>
        </p:spPr>
        <p:txBody>
          <a:bodyPr>
            <a:spAutoFit/>
          </a:bodyPr>
          <a:lstStyle/>
          <a:p>
            <a:pPr algn="ctr">
              <a:lnSpc>
                <a:spcPct val="80000"/>
              </a:lnSpc>
              <a:spcBef>
                <a:spcPct val="20000"/>
              </a:spcBef>
            </a:pPr>
            <a:r>
              <a:rPr lang="en-US" i="1" dirty="0" smtClean="0"/>
              <a:t>Preferred Approach </a:t>
            </a:r>
            <a:r>
              <a:rPr lang="en-US" i="1" dirty="0"/>
              <a:t>f</a:t>
            </a:r>
            <a:r>
              <a:rPr lang="en-US" i="1" dirty="0" smtClean="0"/>
              <a:t>or Improving Education, Key Subgroups</a:t>
            </a:r>
            <a:endParaRPr lang="en-US" i="1" dirty="0"/>
          </a:p>
        </p:txBody>
      </p:sp>
      <p:sp>
        <p:nvSpPr>
          <p:cNvPr id="13" name="Slide Number Placeholder 3"/>
          <p:cNvSpPr>
            <a:spLocks noGrp="1"/>
          </p:cNvSpPr>
          <p:nvPr>
            <p:ph type="sldNum" sz="quarter" idx="10"/>
          </p:nvPr>
        </p:nvSpPr>
        <p:spPr>
          <a:xfrm>
            <a:off x="8364220" y="4874919"/>
            <a:ext cx="584200" cy="226362"/>
          </a:xfrm>
        </p:spPr>
        <p:txBody>
          <a:bodyPr/>
          <a:lstStyle/>
          <a:p>
            <a:pPr>
              <a:defRPr/>
            </a:pPr>
            <a:fld id="{92871B65-642A-4956-AD99-54792413B5FD}" type="slidenum">
              <a:rPr lang="en-US" smtClean="0"/>
              <a:pPr>
                <a:defRPr/>
              </a:pPr>
              <a:t>18</a:t>
            </a:fld>
            <a:endParaRPr lang="en-US" dirty="0"/>
          </a:p>
        </p:txBody>
      </p:sp>
      <p:sp>
        <p:nvSpPr>
          <p:cNvPr id="14" name="TextBox 7"/>
          <p:cNvSpPr txBox="1">
            <a:spLocks noChangeArrowheads="1"/>
          </p:cNvSpPr>
          <p:nvPr/>
        </p:nvSpPr>
        <p:spPr bwMode="auto">
          <a:xfrm>
            <a:off x="645975" y="1742257"/>
            <a:ext cx="1912937" cy="3093154"/>
          </a:xfrm>
          <a:prstGeom prst="rect">
            <a:avLst/>
          </a:prstGeom>
          <a:noFill/>
          <a:ln w="9525">
            <a:noFill/>
            <a:miter lim="800000"/>
            <a:headEnd/>
            <a:tailEnd/>
          </a:ln>
        </p:spPr>
        <p:txBody>
          <a:bodyPr>
            <a:spAutoFit/>
          </a:bodyPr>
          <a:lstStyle/>
          <a:p>
            <a:pPr algn="l">
              <a:lnSpc>
                <a:spcPts val="1500"/>
              </a:lnSpc>
              <a:spcBef>
                <a:spcPts val="600"/>
              </a:spcBef>
            </a:pPr>
            <a:r>
              <a:rPr lang="en-US" dirty="0" smtClean="0"/>
              <a:t>Mothers</a:t>
            </a:r>
            <a:br>
              <a:rPr lang="en-US" dirty="0" smtClean="0"/>
            </a:br>
            <a:r>
              <a:rPr lang="en-US" dirty="0" smtClean="0"/>
              <a:t>Fathers</a:t>
            </a:r>
            <a:endParaRPr lang="en-US" dirty="0"/>
          </a:p>
          <a:p>
            <a:pPr algn="l">
              <a:lnSpc>
                <a:spcPts val="1500"/>
              </a:lnSpc>
              <a:spcBef>
                <a:spcPts val="600"/>
              </a:spcBef>
            </a:pPr>
            <a:r>
              <a:rPr lang="en-US" dirty="0" smtClean="0"/>
              <a:t>Age 18 to 34</a:t>
            </a:r>
            <a:br>
              <a:rPr lang="en-US" dirty="0" smtClean="0"/>
            </a:br>
            <a:r>
              <a:rPr lang="en-US" dirty="0" smtClean="0"/>
              <a:t>Age 35 to 49</a:t>
            </a:r>
            <a:br>
              <a:rPr lang="en-US" dirty="0" smtClean="0"/>
            </a:br>
            <a:r>
              <a:rPr lang="en-US" dirty="0" smtClean="0"/>
              <a:t>Age 50/older</a:t>
            </a:r>
          </a:p>
          <a:p>
            <a:pPr algn="l">
              <a:lnSpc>
                <a:spcPts val="1500"/>
              </a:lnSpc>
              <a:spcBef>
                <a:spcPts val="600"/>
              </a:spcBef>
            </a:pPr>
            <a:r>
              <a:rPr lang="en-US" dirty="0" smtClean="0"/>
              <a:t>Whites</a:t>
            </a:r>
            <a:br>
              <a:rPr lang="en-US" dirty="0" smtClean="0"/>
            </a:br>
            <a:r>
              <a:rPr lang="en-US" dirty="0" smtClean="0"/>
              <a:t>African Americans</a:t>
            </a:r>
            <a:br>
              <a:rPr lang="en-US" dirty="0" smtClean="0"/>
            </a:br>
            <a:r>
              <a:rPr lang="en-US" dirty="0" smtClean="0"/>
              <a:t>Hispanics</a:t>
            </a:r>
            <a:endParaRPr lang="en-US" dirty="0"/>
          </a:p>
          <a:p>
            <a:pPr algn="l">
              <a:lnSpc>
                <a:spcPts val="1500"/>
              </a:lnSpc>
              <a:spcBef>
                <a:spcPts val="600"/>
              </a:spcBef>
            </a:pPr>
            <a:r>
              <a:rPr lang="en-US" dirty="0"/>
              <a:t>Income under $45K</a:t>
            </a:r>
            <a:br>
              <a:rPr lang="en-US" dirty="0"/>
            </a:br>
            <a:r>
              <a:rPr lang="en-US" dirty="0"/>
              <a:t>Income $45K to $75K</a:t>
            </a:r>
            <a:br>
              <a:rPr lang="en-US" dirty="0"/>
            </a:br>
            <a:r>
              <a:rPr lang="en-US" dirty="0"/>
              <a:t>Income over $</a:t>
            </a:r>
            <a:r>
              <a:rPr lang="en-US" dirty="0" smtClean="0"/>
              <a:t>75K</a:t>
            </a:r>
          </a:p>
          <a:p>
            <a:pPr algn="l">
              <a:lnSpc>
                <a:spcPts val="1500"/>
              </a:lnSpc>
              <a:spcBef>
                <a:spcPts val="600"/>
              </a:spcBef>
            </a:pPr>
            <a:r>
              <a:rPr lang="en-US" dirty="0"/>
              <a:t>Democrats</a:t>
            </a:r>
            <a:br>
              <a:rPr lang="en-US" dirty="0"/>
            </a:br>
            <a:r>
              <a:rPr lang="en-US" dirty="0"/>
              <a:t>Independents</a:t>
            </a:r>
            <a:br>
              <a:rPr lang="en-US" dirty="0"/>
            </a:br>
            <a:r>
              <a:rPr lang="en-US" dirty="0" smtClean="0"/>
              <a:t>Republicans</a:t>
            </a:r>
            <a:endParaRPr lang="en-US" dirty="0"/>
          </a:p>
        </p:txBody>
      </p:sp>
      <p:sp>
        <p:nvSpPr>
          <p:cNvPr id="15" name="TextBox 10"/>
          <p:cNvSpPr txBox="1">
            <a:spLocks noChangeArrowheads="1"/>
          </p:cNvSpPr>
          <p:nvPr/>
        </p:nvSpPr>
        <p:spPr bwMode="auto">
          <a:xfrm>
            <a:off x="2543692" y="1088231"/>
            <a:ext cx="973138" cy="3747180"/>
          </a:xfrm>
          <a:prstGeom prst="rect">
            <a:avLst/>
          </a:prstGeom>
          <a:noFill/>
          <a:ln w="9525">
            <a:noFill/>
            <a:miter lim="800000"/>
            <a:headEnd/>
            <a:tailEnd/>
          </a:ln>
        </p:spPr>
        <p:txBody>
          <a:bodyPr>
            <a:spAutoFit/>
          </a:bodyPr>
          <a:lstStyle/>
          <a:p>
            <a:pPr algn="ctr">
              <a:lnSpc>
                <a:spcPts val="1500"/>
              </a:lnSpc>
              <a:spcBef>
                <a:spcPts val="600"/>
              </a:spcBef>
            </a:pPr>
            <a:r>
              <a:rPr lang="en-US" dirty="0"/>
              <a:t>Good public schools</a:t>
            </a:r>
          </a:p>
          <a:p>
            <a:pPr algn="ctr">
              <a:lnSpc>
                <a:spcPts val="1500"/>
              </a:lnSpc>
              <a:spcBef>
                <a:spcPts val="600"/>
              </a:spcBef>
            </a:pPr>
            <a:r>
              <a:rPr lang="en-US" b="1" dirty="0" smtClean="0">
                <a:solidFill>
                  <a:srgbClr val="000099"/>
                </a:solidFill>
              </a:rPr>
              <a:t>84%</a:t>
            </a:r>
            <a:r>
              <a:rPr lang="en-US" dirty="0" smtClean="0"/>
              <a:t/>
            </a:r>
            <a:br>
              <a:rPr lang="en-US" dirty="0" smtClean="0"/>
            </a:br>
            <a:r>
              <a:rPr lang="en-US" dirty="0" smtClean="0"/>
              <a:t>76%</a:t>
            </a:r>
          </a:p>
          <a:p>
            <a:pPr algn="ctr">
              <a:lnSpc>
                <a:spcPts val="1500"/>
              </a:lnSpc>
              <a:spcBef>
                <a:spcPts val="600"/>
              </a:spcBef>
            </a:pPr>
            <a:r>
              <a:rPr lang="en-US" dirty="0" smtClean="0"/>
              <a:t>83%</a:t>
            </a:r>
            <a:br>
              <a:rPr lang="en-US" dirty="0" smtClean="0"/>
            </a:br>
            <a:r>
              <a:rPr lang="en-US" dirty="0" smtClean="0"/>
              <a:t>79%</a:t>
            </a:r>
            <a:br>
              <a:rPr lang="en-US" dirty="0" smtClean="0"/>
            </a:br>
            <a:r>
              <a:rPr lang="en-US" dirty="0" smtClean="0"/>
              <a:t>79%</a:t>
            </a:r>
          </a:p>
          <a:p>
            <a:pPr algn="ctr">
              <a:lnSpc>
                <a:spcPts val="1500"/>
              </a:lnSpc>
              <a:spcBef>
                <a:spcPts val="600"/>
              </a:spcBef>
            </a:pPr>
            <a:r>
              <a:rPr lang="en-US" dirty="0" smtClean="0"/>
              <a:t>82%</a:t>
            </a:r>
            <a:br>
              <a:rPr lang="en-US" dirty="0" smtClean="0"/>
            </a:br>
            <a:r>
              <a:rPr lang="en-US" dirty="0" smtClean="0"/>
              <a:t>76%</a:t>
            </a:r>
            <a:br>
              <a:rPr lang="en-US" dirty="0" smtClean="0"/>
            </a:br>
            <a:r>
              <a:rPr lang="en-US" dirty="0" smtClean="0"/>
              <a:t>78%</a:t>
            </a:r>
          </a:p>
          <a:p>
            <a:pPr algn="ctr">
              <a:lnSpc>
                <a:spcPts val="1500"/>
              </a:lnSpc>
              <a:spcBef>
                <a:spcPts val="600"/>
              </a:spcBef>
            </a:pPr>
            <a:r>
              <a:rPr lang="en-US" dirty="0" smtClean="0"/>
              <a:t>81%</a:t>
            </a:r>
            <a:br>
              <a:rPr lang="en-US" dirty="0" smtClean="0"/>
            </a:br>
            <a:r>
              <a:rPr lang="en-US" dirty="0" smtClean="0"/>
              <a:t>79%</a:t>
            </a:r>
            <a:br>
              <a:rPr lang="en-US" dirty="0" smtClean="0"/>
            </a:br>
            <a:r>
              <a:rPr lang="en-US" dirty="0" smtClean="0"/>
              <a:t>80%</a:t>
            </a:r>
          </a:p>
          <a:p>
            <a:pPr algn="ctr">
              <a:lnSpc>
                <a:spcPts val="1500"/>
              </a:lnSpc>
              <a:spcBef>
                <a:spcPts val="600"/>
              </a:spcBef>
            </a:pPr>
            <a:r>
              <a:rPr lang="en-US" b="1" dirty="0" smtClean="0">
                <a:solidFill>
                  <a:schemeClr val="accent1"/>
                </a:solidFill>
              </a:rPr>
              <a:t>84%</a:t>
            </a:r>
            <a:br>
              <a:rPr lang="en-US" b="1" dirty="0" smtClean="0">
                <a:solidFill>
                  <a:schemeClr val="accent1"/>
                </a:solidFill>
              </a:rPr>
            </a:br>
            <a:r>
              <a:rPr lang="en-US" dirty="0" smtClean="0"/>
              <a:t>79%</a:t>
            </a:r>
            <a:br>
              <a:rPr lang="en-US" dirty="0" smtClean="0"/>
            </a:br>
            <a:r>
              <a:rPr lang="en-US" dirty="0" smtClean="0"/>
              <a:t>76%</a:t>
            </a:r>
            <a:endParaRPr lang="en-US" dirty="0"/>
          </a:p>
        </p:txBody>
      </p:sp>
      <p:sp>
        <p:nvSpPr>
          <p:cNvPr id="16" name="TextBox 11"/>
          <p:cNvSpPr txBox="1">
            <a:spLocks noChangeArrowheads="1"/>
          </p:cNvSpPr>
          <p:nvPr/>
        </p:nvSpPr>
        <p:spPr bwMode="auto">
          <a:xfrm>
            <a:off x="3358080" y="1088231"/>
            <a:ext cx="1339850" cy="3747180"/>
          </a:xfrm>
          <a:prstGeom prst="rect">
            <a:avLst/>
          </a:prstGeom>
          <a:noFill/>
          <a:ln w="9525">
            <a:noFill/>
            <a:miter lim="800000"/>
            <a:headEnd/>
            <a:tailEnd/>
          </a:ln>
        </p:spPr>
        <p:txBody>
          <a:bodyPr>
            <a:spAutoFit/>
          </a:bodyPr>
          <a:lstStyle/>
          <a:p>
            <a:pPr algn="ctr">
              <a:lnSpc>
                <a:spcPts val="1500"/>
              </a:lnSpc>
              <a:spcBef>
                <a:spcPts val="600"/>
              </a:spcBef>
            </a:pPr>
            <a:r>
              <a:rPr lang="en-US" dirty="0"/>
              <a:t>More </a:t>
            </a:r>
            <a:r>
              <a:rPr lang="en-US" dirty="0" smtClean="0"/>
              <a:t/>
            </a:r>
            <a:br>
              <a:rPr lang="en-US" dirty="0" smtClean="0"/>
            </a:br>
            <a:r>
              <a:rPr lang="en-US" dirty="0" smtClean="0"/>
              <a:t>charters</a:t>
            </a:r>
            <a:r>
              <a:rPr lang="en-US" dirty="0"/>
              <a:t>/</a:t>
            </a:r>
            <a:br>
              <a:rPr lang="en-US" dirty="0"/>
            </a:br>
            <a:r>
              <a:rPr lang="en-US" dirty="0"/>
              <a:t>vouchers</a:t>
            </a:r>
          </a:p>
          <a:p>
            <a:pPr algn="ctr">
              <a:lnSpc>
                <a:spcPts val="1500"/>
              </a:lnSpc>
              <a:spcBef>
                <a:spcPts val="600"/>
              </a:spcBef>
            </a:pPr>
            <a:r>
              <a:rPr lang="en-US" dirty="0" smtClean="0"/>
              <a:t>16%</a:t>
            </a:r>
            <a:br>
              <a:rPr lang="en-US" dirty="0" smtClean="0"/>
            </a:br>
            <a:r>
              <a:rPr lang="en-US" dirty="0" smtClean="0"/>
              <a:t>24%</a:t>
            </a:r>
          </a:p>
          <a:p>
            <a:pPr algn="ctr">
              <a:lnSpc>
                <a:spcPts val="1500"/>
              </a:lnSpc>
              <a:spcBef>
                <a:spcPts val="600"/>
              </a:spcBef>
            </a:pPr>
            <a:r>
              <a:rPr lang="en-US" dirty="0" smtClean="0"/>
              <a:t>17%</a:t>
            </a:r>
            <a:br>
              <a:rPr lang="en-US" dirty="0" smtClean="0"/>
            </a:br>
            <a:r>
              <a:rPr lang="en-US" dirty="0" smtClean="0"/>
              <a:t>21%</a:t>
            </a:r>
            <a:br>
              <a:rPr lang="en-US" dirty="0" smtClean="0"/>
            </a:br>
            <a:r>
              <a:rPr lang="en-US" dirty="0" smtClean="0"/>
              <a:t>21%</a:t>
            </a:r>
          </a:p>
          <a:p>
            <a:pPr algn="ctr">
              <a:lnSpc>
                <a:spcPts val="1500"/>
              </a:lnSpc>
              <a:spcBef>
                <a:spcPts val="600"/>
              </a:spcBef>
            </a:pPr>
            <a:r>
              <a:rPr lang="en-US" dirty="0" smtClean="0"/>
              <a:t>18%</a:t>
            </a:r>
            <a:br>
              <a:rPr lang="en-US" dirty="0" smtClean="0"/>
            </a:br>
            <a:r>
              <a:rPr lang="en-US" dirty="0" smtClean="0"/>
              <a:t>24%</a:t>
            </a:r>
            <a:br>
              <a:rPr lang="en-US" dirty="0" smtClean="0"/>
            </a:br>
            <a:r>
              <a:rPr lang="en-US" dirty="0" smtClean="0"/>
              <a:t>22%</a:t>
            </a:r>
          </a:p>
          <a:p>
            <a:pPr algn="ctr">
              <a:lnSpc>
                <a:spcPts val="1500"/>
              </a:lnSpc>
              <a:spcBef>
                <a:spcPts val="600"/>
              </a:spcBef>
            </a:pPr>
            <a:r>
              <a:rPr lang="en-US" dirty="0" smtClean="0"/>
              <a:t>19%</a:t>
            </a:r>
            <a:br>
              <a:rPr lang="en-US" dirty="0" smtClean="0"/>
            </a:br>
            <a:r>
              <a:rPr lang="en-US" dirty="0" smtClean="0"/>
              <a:t>21%</a:t>
            </a:r>
            <a:br>
              <a:rPr lang="en-US" dirty="0" smtClean="0"/>
            </a:br>
            <a:r>
              <a:rPr lang="en-US" dirty="0" smtClean="0"/>
              <a:t>20%</a:t>
            </a:r>
          </a:p>
          <a:p>
            <a:pPr algn="ctr">
              <a:lnSpc>
                <a:spcPts val="1500"/>
              </a:lnSpc>
              <a:spcBef>
                <a:spcPts val="600"/>
              </a:spcBef>
            </a:pPr>
            <a:r>
              <a:rPr lang="en-US" dirty="0" smtClean="0"/>
              <a:t>16%</a:t>
            </a:r>
            <a:br>
              <a:rPr lang="en-US" dirty="0" smtClean="0"/>
            </a:br>
            <a:r>
              <a:rPr lang="en-US" dirty="0" smtClean="0"/>
              <a:t>21%</a:t>
            </a:r>
            <a:br>
              <a:rPr lang="en-US" dirty="0" smtClean="0"/>
            </a:br>
            <a:r>
              <a:rPr lang="en-US" dirty="0" smtClean="0"/>
              <a:t>24%</a:t>
            </a:r>
            <a:endParaRPr lang="en-US" dirty="0"/>
          </a:p>
        </p:txBody>
      </p:sp>
      <p:sp>
        <p:nvSpPr>
          <p:cNvPr id="17" name="TextBox 17"/>
          <p:cNvSpPr txBox="1">
            <a:spLocks noChangeArrowheads="1"/>
          </p:cNvSpPr>
          <p:nvPr/>
        </p:nvSpPr>
        <p:spPr bwMode="auto">
          <a:xfrm>
            <a:off x="4716325" y="1742256"/>
            <a:ext cx="2528887" cy="2516073"/>
          </a:xfrm>
          <a:prstGeom prst="rect">
            <a:avLst/>
          </a:prstGeom>
          <a:noFill/>
          <a:ln w="9525">
            <a:noFill/>
            <a:miter lim="800000"/>
            <a:headEnd/>
            <a:tailEnd/>
          </a:ln>
        </p:spPr>
        <p:txBody>
          <a:bodyPr>
            <a:spAutoFit/>
          </a:bodyPr>
          <a:lstStyle/>
          <a:p>
            <a:pPr algn="l">
              <a:lnSpc>
                <a:spcPts val="1500"/>
              </a:lnSpc>
              <a:spcBef>
                <a:spcPts val="600"/>
              </a:spcBef>
            </a:pPr>
            <a:r>
              <a:rPr lang="en-US" dirty="0"/>
              <a:t>Major </a:t>
            </a:r>
            <a:r>
              <a:rPr lang="en-US" dirty="0" smtClean="0"/>
              <a:t>city</a:t>
            </a:r>
            <a:endParaRPr lang="en-US" dirty="0"/>
          </a:p>
          <a:p>
            <a:pPr algn="l">
              <a:lnSpc>
                <a:spcPts val="1500"/>
              </a:lnSpc>
              <a:spcBef>
                <a:spcPts val="600"/>
              </a:spcBef>
            </a:pPr>
            <a:r>
              <a:rPr lang="en-US" dirty="0"/>
              <a:t>Urban</a:t>
            </a:r>
            <a:br>
              <a:rPr lang="en-US" dirty="0"/>
            </a:br>
            <a:r>
              <a:rPr lang="en-US" dirty="0"/>
              <a:t>Suburban</a:t>
            </a:r>
            <a:br>
              <a:rPr lang="en-US" dirty="0"/>
            </a:br>
            <a:r>
              <a:rPr lang="en-US" dirty="0"/>
              <a:t>Small town/rural</a:t>
            </a:r>
          </a:p>
          <a:p>
            <a:pPr algn="l">
              <a:lnSpc>
                <a:spcPts val="1500"/>
              </a:lnSpc>
              <a:spcBef>
                <a:spcPts val="600"/>
              </a:spcBef>
            </a:pPr>
            <a:r>
              <a:rPr lang="en-US" dirty="0" smtClean="0"/>
              <a:t>2016 Clinton voters</a:t>
            </a:r>
            <a:br>
              <a:rPr lang="en-US" dirty="0" smtClean="0"/>
            </a:br>
            <a:r>
              <a:rPr lang="en-US" dirty="0" smtClean="0"/>
              <a:t>2016 Trump voters</a:t>
            </a:r>
            <a:br>
              <a:rPr lang="en-US" dirty="0" smtClean="0"/>
            </a:br>
            <a:r>
              <a:rPr lang="en-US" dirty="0" smtClean="0"/>
              <a:t>2016 nonvoters</a:t>
            </a:r>
          </a:p>
          <a:p>
            <a:pPr algn="l">
              <a:lnSpc>
                <a:spcPts val="1500"/>
              </a:lnSpc>
              <a:spcBef>
                <a:spcPts val="600"/>
              </a:spcBef>
            </a:pPr>
            <a:r>
              <a:rPr lang="en-US" dirty="0" smtClean="0"/>
              <a:t>Reg</a:t>
            </a:r>
            <a:r>
              <a:rPr lang="en-US" dirty="0"/>
              <a:t>. public </a:t>
            </a:r>
            <a:r>
              <a:rPr lang="en-US" dirty="0" smtClean="0"/>
              <a:t>school parents</a:t>
            </a:r>
            <a:br>
              <a:rPr lang="en-US" dirty="0" smtClean="0"/>
            </a:br>
            <a:r>
              <a:rPr lang="en-US" dirty="0" smtClean="0"/>
              <a:t>Charter school parents</a:t>
            </a:r>
            <a:endParaRPr lang="en-US" dirty="0"/>
          </a:p>
          <a:p>
            <a:pPr algn="l">
              <a:lnSpc>
                <a:spcPts val="1500"/>
              </a:lnSpc>
              <a:spcBef>
                <a:spcPts val="600"/>
              </a:spcBef>
            </a:pPr>
            <a:r>
              <a:rPr lang="en-US" dirty="0" smtClean="0"/>
              <a:t>Very/fairly satisfied w/schools</a:t>
            </a:r>
            <a:br>
              <a:rPr lang="en-US" dirty="0" smtClean="0"/>
            </a:br>
            <a:r>
              <a:rPr lang="en-US" dirty="0" smtClean="0"/>
              <a:t>Less/ </a:t>
            </a:r>
            <a:r>
              <a:rPr lang="en-US" dirty="0"/>
              <a:t>not </a:t>
            </a:r>
            <a:r>
              <a:rPr lang="en-US" dirty="0" smtClean="0"/>
              <a:t>satisfied w/schools</a:t>
            </a:r>
            <a:endParaRPr lang="en-US" dirty="0"/>
          </a:p>
        </p:txBody>
      </p:sp>
      <p:sp>
        <p:nvSpPr>
          <p:cNvPr id="18" name="TextBox 18"/>
          <p:cNvSpPr txBox="1">
            <a:spLocks noChangeArrowheads="1"/>
          </p:cNvSpPr>
          <p:nvPr/>
        </p:nvSpPr>
        <p:spPr bwMode="auto">
          <a:xfrm>
            <a:off x="7073761" y="1088231"/>
            <a:ext cx="1003300" cy="3170099"/>
          </a:xfrm>
          <a:prstGeom prst="rect">
            <a:avLst/>
          </a:prstGeom>
          <a:noFill/>
          <a:ln w="9525">
            <a:noFill/>
            <a:miter lim="800000"/>
            <a:headEnd/>
            <a:tailEnd/>
          </a:ln>
        </p:spPr>
        <p:txBody>
          <a:bodyPr>
            <a:spAutoFit/>
          </a:bodyPr>
          <a:lstStyle/>
          <a:p>
            <a:pPr algn="ctr">
              <a:lnSpc>
                <a:spcPts val="1500"/>
              </a:lnSpc>
              <a:spcBef>
                <a:spcPts val="600"/>
              </a:spcBef>
            </a:pPr>
            <a:r>
              <a:rPr lang="en-US" dirty="0">
                <a:solidFill>
                  <a:srgbClr val="000000"/>
                </a:solidFill>
              </a:rPr>
              <a:t>Good public </a:t>
            </a:r>
            <a:r>
              <a:rPr lang="en-US" dirty="0" smtClean="0">
                <a:solidFill>
                  <a:srgbClr val="000000"/>
                </a:solidFill>
              </a:rPr>
              <a:t>schools</a:t>
            </a:r>
          </a:p>
          <a:p>
            <a:pPr algn="ctr">
              <a:lnSpc>
                <a:spcPts val="1500"/>
              </a:lnSpc>
              <a:spcBef>
                <a:spcPts val="600"/>
              </a:spcBef>
            </a:pPr>
            <a:r>
              <a:rPr lang="en-US" dirty="0" smtClean="0">
                <a:solidFill>
                  <a:srgbClr val="000000"/>
                </a:solidFill>
              </a:rPr>
              <a:t>72%</a:t>
            </a:r>
          </a:p>
          <a:p>
            <a:pPr algn="ctr">
              <a:lnSpc>
                <a:spcPts val="1500"/>
              </a:lnSpc>
              <a:spcBef>
                <a:spcPts val="600"/>
              </a:spcBef>
            </a:pPr>
            <a:r>
              <a:rPr lang="en-US" dirty="0" smtClean="0">
                <a:solidFill>
                  <a:srgbClr val="000000"/>
                </a:solidFill>
              </a:rPr>
              <a:t>76%</a:t>
            </a:r>
            <a:br>
              <a:rPr lang="en-US" dirty="0" smtClean="0">
                <a:solidFill>
                  <a:srgbClr val="000000"/>
                </a:solidFill>
              </a:rPr>
            </a:br>
            <a:r>
              <a:rPr lang="en-US" dirty="0" smtClean="0">
                <a:solidFill>
                  <a:srgbClr val="000000"/>
                </a:solidFill>
              </a:rPr>
              <a:t>81%</a:t>
            </a:r>
            <a:br>
              <a:rPr lang="en-US" dirty="0" smtClean="0">
                <a:solidFill>
                  <a:srgbClr val="000000"/>
                </a:solidFill>
              </a:rPr>
            </a:br>
            <a:r>
              <a:rPr lang="en-US" dirty="0" smtClean="0">
                <a:solidFill>
                  <a:srgbClr val="000000"/>
                </a:solidFill>
              </a:rPr>
              <a:t>82%</a:t>
            </a:r>
          </a:p>
          <a:p>
            <a:pPr algn="ctr">
              <a:lnSpc>
                <a:spcPts val="1500"/>
              </a:lnSpc>
              <a:spcBef>
                <a:spcPts val="600"/>
              </a:spcBef>
            </a:pPr>
            <a:r>
              <a:rPr lang="en-US" b="1" dirty="0" smtClean="0">
                <a:solidFill>
                  <a:schemeClr val="accent1"/>
                </a:solidFill>
              </a:rPr>
              <a:t>84%</a:t>
            </a:r>
            <a:br>
              <a:rPr lang="en-US" b="1" dirty="0" smtClean="0">
                <a:solidFill>
                  <a:schemeClr val="accent1"/>
                </a:solidFill>
              </a:rPr>
            </a:br>
            <a:r>
              <a:rPr lang="en-US" dirty="0" smtClean="0">
                <a:solidFill>
                  <a:srgbClr val="000000"/>
                </a:solidFill>
              </a:rPr>
              <a:t>74%</a:t>
            </a:r>
            <a:br>
              <a:rPr lang="en-US" dirty="0" smtClean="0">
                <a:solidFill>
                  <a:srgbClr val="000000"/>
                </a:solidFill>
              </a:rPr>
            </a:br>
            <a:r>
              <a:rPr lang="en-US" dirty="0" smtClean="0">
                <a:solidFill>
                  <a:srgbClr val="000000"/>
                </a:solidFill>
              </a:rPr>
              <a:t>82%</a:t>
            </a:r>
          </a:p>
          <a:p>
            <a:pPr algn="ctr">
              <a:lnSpc>
                <a:spcPts val="1500"/>
              </a:lnSpc>
              <a:spcBef>
                <a:spcPts val="600"/>
              </a:spcBef>
            </a:pPr>
            <a:r>
              <a:rPr lang="en-US" dirty="0" smtClean="0">
                <a:solidFill>
                  <a:srgbClr val="000000"/>
                </a:solidFill>
              </a:rPr>
              <a:t>81%</a:t>
            </a:r>
            <a:br>
              <a:rPr lang="en-US" dirty="0" smtClean="0">
                <a:solidFill>
                  <a:srgbClr val="000000"/>
                </a:solidFill>
              </a:rPr>
            </a:br>
            <a:r>
              <a:rPr lang="en-US" b="1" dirty="0" smtClean="0">
                <a:solidFill>
                  <a:schemeClr val="accent4"/>
                </a:solidFill>
              </a:rPr>
              <a:t>57%</a:t>
            </a:r>
          </a:p>
          <a:p>
            <a:pPr algn="ctr">
              <a:lnSpc>
                <a:spcPts val="1500"/>
              </a:lnSpc>
              <a:spcBef>
                <a:spcPts val="600"/>
              </a:spcBef>
            </a:pPr>
            <a:r>
              <a:rPr lang="en-US" dirty="0" smtClean="0">
                <a:solidFill>
                  <a:srgbClr val="000000"/>
                </a:solidFill>
              </a:rPr>
              <a:t>81%</a:t>
            </a:r>
            <a:br>
              <a:rPr lang="en-US" dirty="0" smtClean="0">
                <a:solidFill>
                  <a:srgbClr val="000000"/>
                </a:solidFill>
              </a:rPr>
            </a:br>
            <a:r>
              <a:rPr lang="en-US" dirty="0" smtClean="0">
                <a:solidFill>
                  <a:srgbClr val="000000"/>
                </a:solidFill>
              </a:rPr>
              <a:t>78%</a:t>
            </a:r>
            <a:endParaRPr lang="en-US" dirty="0">
              <a:solidFill>
                <a:srgbClr val="000000"/>
              </a:solidFill>
            </a:endParaRPr>
          </a:p>
        </p:txBody>
      </p:sp>
      <p:sp>
        <p:nvSpPr>
          <p:cNvPr id="19" name="TextBox 26"/>
          <p:cNvSpPr txBox="1">
            <a:spLocks noChangeArrowheads="1"/>
          </p:cNvSpPr>
          <p:nvPr/>
        </p:nvSpPr>
        <p:spPr bwMode="auto">
          <a:xfrm>
            <a:off x="7921487" y="1088231"/>
            <a:ext cx="1243013" cy="3170099"/>
          </a:xfrm>
          <a:prstGeom prst="rect">
            <a:avLst/>
          </a:prstGeom>
          <a:noFill/>
          <a:ln w="9525">
            <a:noFill/>
            <a:miter lim="800000"/>
            <a:headEnd/>
            <a:tailEnd/>
          </a:ln>
        </p:spPr>
        <p:txBody>
          <a:bodyPr>
            <a:spAutoFit/>
          </a:bodyPr>
          <a:lstStyle/>
          <a:p>
            <a:pPr algn="ctr">
              <a:lnSpc>
                <a:spcPts val="1500"/>
              </a:lnSpc>
              <a:spcBef>
                <a:spcPts val="600"/>
              </a:spcBef>
            </a:pPr>
            <a:r>
              <a:rPr lang="en-US" dirty="0"/>
              <a:t>More charters/</a:t>
            </a:r>
            <a:br>
              <a:rPr lang="en-US" dirty="0"/>
            </a:br>
            <a:r>
              <a:rPr lang="en-US" dirty="0" smtClean="0"/>
              <a:t>vouchers</a:t>
            </a:r>
          </a:p>
          <a:p>
            <a:pPr algn="ctr">
              <a:lnSpc>
                <a:spcPts val="1500"/>
              </a:lnSpc>
              <a:spcBef>
                <a:spcPts val="600"/>
              </a:spcBef>
            </a:pPr>
            <a:r>
              <a:rPr lang="en-US" dirty="0" smtClean="0"/>
              <a:t>28%</a:t>
            </a:r>
          </a:p>
          <a:p>
            <a:pPr algn="ctr">
              <a:lnSpc>
                <a:spcPts val="1500"/>
              </a:lnSpc>
              <a:spcBef>
                <a:spcPts val="600"/>
              </a:spcBef>
            </a:pPr>
            <a:r>
              <a:rPr lang="en-US" dirty="0" smtClean="0"/>
              <a:t>24%</a:t>
            </a:r>
            <a:br>
              <a:rPr lang="en-US" dirty="0" smtClean="0"/>
            </a:br>
            <a:r>
              <a:rPr lang="en-US" dirty="0" smtClean="0"/>
              <a:t>19%</a:t>
            </a:r>
            <a:br>
              <a:rPr lang="en-US" dirty="0" smtClean="0"/>
            </a:br>
            <a:r>
              <a:rPr lang="en-US" dirty="0" smtClean="0"/>
              <a:t>18%</a:t>
            </a:r>
          </a:p>
          <a:p>
            <a:pPr algn="ctr">
              <a:lnSpc>
                <a:spcPts val="1500"/>
              </a:lnSpc>
              <a:spcBef>
                <a:spcPts val="600"/>
              </a:spcBef>
            </a:pPr>
            <a:r>
              <a:rPr lang="en-US" dirty="0" smtClean="0"/>
              <a:t>16%</a:t>
            </a:r>
            <a:br>
              <a:rPr lang="en-US" dirty="0" smtClean="0"/>
            </a:br>
            <a:r>
              <a:rPr lang="en-US" dirty="0" smtClean="0"/>
              <a:t>26%</a:t>
            </a:r>
            <a:br>
              <a:rPr lang="en-US" dirty="0" smtClean="0"/>
            </a:br>
            <a:r>
              <a:rPr lang="en-US" dirty="0" smtClean="0"/>
              <a:t>18%</a:t>
            </a:r>
          </a:p>
          <a:p>
            <a:pPr algn="ctr">
              <a:lnSpc>
                <a:spcPts val="1500"/>
              </a:lnSpc>
              <a:spcBef>
                <a:spcPts val="600"/>
              </a:spcBef>
            </a:pPr>
            <a:r>
              <a:rPr lang="en-US" dirty="0" smtClean="0"/>
              <a:t>19%</a:t>
            </a:r>
            <a:br>
              <a:rPr lang="en-US" dirty="0" smtClean="0"/>
            </a:br>
            <a:r>
              <a:rPr lang="en-US" dirty="0" smtClean="0"/>
              <a:t>43%</a:t>
            </a:r>
          </a:p>
          <a:p>
            <a:pPr algn="ctr">
              <a:lnSpc>
                <a:spcPts val="1500"/>
              </a:lnSpc>
              <a:spcBef>
                <a:spcPts val="600"/>
              </a:spcBef>
            </a:pPr>
            <a:r>
              <a:rPr lang="en-US" dirty="0" smtClean="0"/>
              <a:t>19%</a:t>
            </a:r>
            <a:br>
              <a:rPr lang="en-US" dirty="0" smtClean="0"/>
            </a:br>
            <a:r>
              <a:rPr lang="en-US" dirty="0" smtClean="0"/>
              <a:t>22%</a:t>
            </a:r>
            <a:endParaRPr lang="en-US" dirty="0"/>
          </a:p>
        </p:txBody>
      </p:sp>
      <p:cxnSp>
        <p:nvCxnSpPr>
          <p:cNvPr id="4" name="Straight Connector 3"/>
          <p:cNvCxnSpPr/>
          <p:nvPr/>
        </p:nvCxnSpPr>
        <p:spPr bwMode="auto">
          <a:xfrm>
            <a:off x="2558912" y="1723207"/>
            <a:ext cx="1851163" cy="0"/>
          </a:xfrm>
          <a:prstGeom prst="line">
            <a:avLst/>
          </a:prstGeom>
          <a:solidFill>
            <a:schemeClr val="accent1"/>
          </a:solidFill>
          <a:ln w="9525" cap="flat" cmpd="sng" algn="ctr">
            <a:solidFill>
              <a:srgbClr val="00006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Straight Connector 20"/>
          <p:cNvCxnSpPr/>
          <p:nvPr/>
        </p:nvCxnSpPr>
        <p:spPr bwMode="auto">
          <a:xfrm>
            <a:off x="7151479" y="1723207"/>
            <a:ext cx="1851163" cy="0"/>
          </a:xfrm>
          <a:prstGeom prst="line">
            <a:avLst/>
          </a:prstGeom>
          <a:solidFill>
            <a:schemeClr val="accent1"/>
          </a:solidFill>
          <a:ln w="9525" cap="flat" cmpd="sng" algn="ctr">
            <a:solidFill>
              <a:srgbClr val="00006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9329970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Parents’ </a:t>
            </a:r>
            <a:r>
              <a:rPr lang="en-US" dirty="0" smtClean="0"/>
              <a:t>Education Policy Agenda</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2480739"/>
              </p:ext>
            </p:extLst>
          </p:nvPr>
        </p:nvGraphicFramePr>
        <p:xfrm>
          <a:off x="585788" y="866775"/>
          <a:ext cx="8224837" cy="40386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19</a:t>
            </a:fld>
            <a:endParaRPr lang="en-US" dirty="0"/>
          </a:p>
        </p:txBody>
      </p:sp>
      <p:sp>
        <p:nvSpPr>
          <p:cNvPr id="7" name="TextBox 6"/>
          <p:cNvSpPr txBox="1"/>
          <p:nvPr/>
        </p:nvSpPr>
        <p:spPr>
          <a:xfrm>
            <a:off x="447675" y="1341536"/>
            <a:ext cx="2514600" cy="3529171"/>
          </a:xfrm>
          <a:prstGeom prst="rect">
            <a:avLst/>
          </a:prstGeom>
          <a:noFill/>
        </p:spPr>
        <p:txBody>
          <a:bodyPr wrap="square" rtlCol="0">
            <a:spAutoFit/>
          </a:bodyPr>
          <a:lstStyle/>
          <a:p>
            <a:pPr algn="r">
              <a:lnSpc>
                <a:spcPts val="1400"/>
              </a:lnSpc>
              <a:spcBef>
                <a:spcPts val="2100"/>
              </a:spcBef>
            </a:pPr>
            <a:r>
              <a:rPr lang="en-US" dirty="0" smtClean="0"/>
              <a:t>Expand access to career and tech </a:t>
            </a:r>
            <a:r>
              <a:rPr lang="en-US" dirty="0" err="1" smtClean="0"/>
              <a:t>ed</a:t>
            </a:r>
            <a:r>
              <a:rPr lang="en-US" dirty="0" smtClean="0"/>
              <a:t>/vocational programs</a:t>
            </a:r>
          </a:p>
          <a:p>
            <a:pPr algn="r">
              <a:lnSpc>
                <a:spcPts val="1400"/>
              </a:lnSpc>
              <a:spcBef>
                <a:spcPts val="1400"/>
              </a:spcBef>
            </a:pPr>
            <a:r>
              <a:rPr lang="en-US" dirty="0"/>
              <a:t>Reduce class size, </a:t>
            </a:r>
            <a:br>
              <a:rPr lang="en-US" dirty="0"/>
            </a:br>
            <a:r>
              <a:rPr lang="en-US" dirty="0"/>
              <a:t>especially in early </a:t>
            </a:r>
            <a:r>
              <a:rPr lang="en-US" dirty="0" smtClean="0"/>
              <a:t>grades</a:t>
            </a:r>
          </a:p>
          <a:p>
            <a:pPr algn="r">
              <a:lnSpc>
                <a:spcPts val="1400"/>
              </a:lnSpc>
              <a:spcBef>
                <a:spcPts val="1200"/>
              </a:spcBef>
            </a:pPr>
            <a:r>
              <a:rPr lang="en-US" dirty="0" smtClean="0"/>
              <a:t>Extra resources/support to turn around struggling neighborhood schools</a:t>
            </a:r>
          </a:p>
          <a:p>
            <a:pPr algn="r">
              <a:lnSpc>
                <a:spcPts val="1400"/>
              </a:lnSpc>
              <a:spcBef>
                <a:spcPts val="1200"/>
              </a:spcBef>
            </a:pPr>
            <a:r>
              <a:rPr lang="en-US" dirty="0" smtClean="0"/>
              <a:t>Make sure curriculums include art and music</a:t>
            </a:r>
          </a:p>
          <a:p>
            <a:pPr algn="r">
              <a:lnSpc>
                <a:spcPts val="1400"/>
              </a:lnSpc>
              <a:spcBef>
                <a:spcPts val="900"/>
              </a:spcBef>
            </a:pPr>
            <a:r>
              <a:rPr lang="en-US" dirty="0" smtClean="0"/>
              <a:t>Health/nutrition services to low-income students through their public school</a:t>
            </a:r>
          </a:p>
          <a:p>
            <a:pPr algn="r">
              <a:lnSpc>
                <a:spcPts val="1400"/>
              </a:lnSpc>
              <a:spcBef>
                <a:spcPts val="800"/>
              </a:spcBef>
            </a:pPr>
            <a:r>
              <a:rPr lang="en-US" dirty="0" smtClean="0"/>
              <a:t>Hold charter schools accountable for performance like regular public schools</a:t>
            </a:r>
            <a:endParaRPr lang="en-US" dirty="0"/>
          </a:p>
        </p:txBody>
      </p:sp>
      <p:sp>
        <p:nvSpPr>
          <p:cNvPr id="8" name="TextBox 7"/>
          <p:cNvSpPr txBox="1"/>
          <p:nvPr/>
        </p:nvSpPr>
        <p:spPr>
          <a:xfrm>
            <a:off x="8438496" y="1390650"/>
            <a:ext cx="490840" cy="276999"/>
          </a:xfrm>
          <a:prstGeom prst="rect">
            <a:avLst/>
          </a:prstGeom>
          <a:noFill/>
        </p:spPr>
        <p:txBody>
          <a:bodyPr wrap="none" rtlCol="0">
            <a:spAutoFit/>
          </a:bodyPr>
          <a:lstStyle/>
          <a:p>
            <a:r>
              <a:rPr lang="en-US" sz="1200" b="1" dirty="0" smtClean="0"/>
              <a:t>94%</a:t>
            </a:r>
            <a:endParaRPr lang="en-US" sz="1200" b="1" dirty="0"/>
          </a:p>
        </p:txBody>
      </p:sp>
      <p:sp>
        <p:nvSpPr>
          <p:cNvPr id="9" name="TextBox 8"/>
          <p:cNvSpPr txBox="1"/>
          <p:nvPr/>
        </p:nvSpPr>
        <p:spPr>
          <a:xfrm>
            <a:off x="8385757" y="1967067"/>
            <a:ext cx="490840" cy="276999"/>
          </a:xfrm>
          <a:prstGeom prst="rect">
            <a:avLst/>
          </a:prstGeom>
          <a:noFill/>
        </p:spPr>
        <p:txBody>
          <a:bodyPr wrap="none" rtlCol="0">
            <a:spAutoFit/>
          </a:bodyPr>
          <a:lstStyle/>
          <a:p>
            <a:r>
              <a:rPr lang="en-US" sz="1200" b="1" dirty="0" smtClean="0"/>
              <a:t>93%</a:t>
            </a:r>
            <a:endParaRPr lang="en-US" sz="1200" b="1" dirty="0"/>
          </a:p>
        </p:txBody>
      </p:sp>
      <p:sp>
        <p:nvSpPr>
          <p:cNvPr id="13" name="TextBox 12"/>
          <p:cNvSpPr txBox="1"/>
          <p:nvPr/>
        </p:nvSpPr>
        <p:spPr>
          <a:xfrm>
            <a:off x="8271506" y="3158001"/>
            <a:ext cx="490840" cy="276999"/>
          </a:xfrm>
          <a:prstGeom prst="rect">
            <a:avLst/>
          </a:prstGeom>
          <a:noFill/>
        </p:spPr>
        <p:txBody>
          <a:bodyPr wrap="none" rtlCol="0">
            <a:spAutoFit/>
          </a:bodyPr>
          <a:lstStyle/>
          <a:p>
            <a:r>
              <a:rPr lang="en-US" sz="1200" b="1" dirty="0" smtClean="0"/>
              <a:t>91%</a:t>
            </a:r>
            <a:endParaRPr lang="en-US" sz="1200" b="1" dirty="0"/>
          </a:p>
        </p:txBody>
      </p:sp>
      <p:sp>
        <p:nvSpPr>
          <p:cNvPr id="17" name="TextBox 16"/>
          <p:cNvSpPr txBox="1"/>
          <p:nvPr/>
        </p:nvSpPr>
        <p:spPr>
          <a:xfrm>
            <a:off x="8385757" y="2553009"/>
            <a:ext cx="490840" cy="276999"/>
          </a:xfrm>
          <a:prstGeom prst="rect">
            <a:avLst/>
          </a:prstGeom>
          <a:noFill/>
        </p:spPr>
        <p:txBody>
          <a:bodyPr wrap="none" rtlCol="0">
            <a:spAutoFit/>
          </a:bodyPr>
          <a:lstStyle/>
          <a:p>
            <a:r>
              <a:rPr lang="en-US" sz="1200" b="1" dirty="0" smtClean="0"/>
              <a:t>93%</a:t>
            </a:r>
            <a:endParaRPr lang="en-US" sz="1200" b="1" dirty="0"/>
          </a:p>
        </p:txBody>
      </p:sp>
      <p:sp>
        <p:nvSpPr>
          <p:cNvPr id="19" name="TextBox 18"/>
          <p:cNvSpPr txBox="1"/>
          <p:nvPr/>
        </p:nvSpPr>
        <p:spPr>
          <a:xfrm>
            <a:off x="8209896" y="3724893"/>
            <a:ext cx="490840" cy="276999"/>
          </a:xfrm>
          <a:prstGeom prst="rect">
            <a:avLst/>
          </a:prstGeom>
          <a:noFill/>
        </p:spPr>
        <p:txBody>
          <a:bodyPr wrap="none" rtlCol="0">
            <a:spAutoFit/>
          </a:bodyPr>
          <a:lstStyle/>
          <a:p>
            <a:r>
              <a:rPr lang="en-US" sz="1200" b="1" dirty="0" smtClean="0"/>
              <a:t>90%</a:t>
            </a:r>
            <a:endParaRPr lang="en-US" sz="1200" b="1" dirty="0"/>
          </a:p>
        </p:txBody>
      </p:sp>
      <p:sp>
        <p:nvSpPr>
          <p:cNvPr id="20" name="TextBox 19"/>
          <p:cNvSpPr txBox="1"/>
          <p:nvPr/>
        </p:nvSpPr>
        <p:spPr>
          <a:xfrm>
            <a:off x="8209896" y="4310837"/>
            <a:ext cx="490840" cy="276999"/>
          </a:xfrm>
          <a:prstGeom prst="rect">
            <a:avLst/>
          </a:prstGeom>
          <a:noFill/>
        </p:spPr>
        <p:txBody>
          <a:bodyPr wrap="none" rtlCol="0">
            <a:spAutoFit/>
          </a:bodyPr>
          <a:lstStyle/>
          <a:p>
            <a:r>
              <a:rPr lang="en-US" sz="1200" b="1" dirty="0" smtClean="0"/>
              <a:t>90%</a:t>
            </a:r>
            <a:endParaRPr lang="en-US" sz="1200" b="1" dirty="0"/>
          </a:p>
        </p:txBody>
      </p:sp>
    </p:spTree>
    <p:extLst>
      <p:ext uri="{BB962C8B-B14F-4D97-AF65-F5344CB8AC3E}">
        <p14:creationId xmlns:p14="http://schemas.microsoft.com/office/powerpoint/2010/main" val="42324402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Methodology</a:t>
            </a:r>
          </a:p>
        </p:txBody>
      </p:sp>
      <p:sp>
        <p:nvSpPr>
          <p:cNvPr id="3" name="Content Placeholder 2"/>
          <p:cNvSpPr>
            <a:spLocks noGrp="1"/>
          </p:cNvSpPr>
          <p:nvPr>
            <p:ph idx="1"/>
          </p:nvPr>
        </p:nvSpPr>
        <p:spPr>
          <a:xfrm>
            <a:off x="573024" y="680466"/>
            <a:ext cx="8180832" cy="923353"/>
          </a:xfrm>
        </p:spPr>
        <p:txBody>
          <a:bodyPr/>
          <a:lstStyle/>
          <a:p>
            <a:pPr algn="just"/>
            <a:r>
              <a:rPr lang="en-US" sz="1600" dirty="0">
                <a:latin typeface="+mn-lt"/>
              </a:rPr>
              <a:t>Interviews conducted </a:t>
            </a:r>
            <a:r>
              <a:rPr lang="en-US" sz="1600" dirty="0" smtClean="0">
                <a:latin typeface="+mn-lt"/>
              </a:rPr>
              <a:t>online July 24 to August 3, 2017, </a:t>
            </a:r>
            <a:r>
              <a:rPr lang="en-US" sz="1600" dirty="0">
                <a:latin typeface="+mn-lt"/>
              </a:rPr>
              <a:t>with 1,200 parents of public school K-12 students, including 233 </a:t>
            </a:r>
            <a:r>
              <a:rPr lang="en-US" sz="1600" dirty="0" smtClean="0">
                <a:latin typeface="+mn-lt"/>
              </a:rPr>
              <a:t>African-American </a:t>
            </a:r>
            <a:r>
              <a:rPr lang="en-US" sz="1600" dirty="0">
                <a:latin typeface="+mn-lt"/>
              </a:rPr>
              <a:t>parents, 371 Hispanic parents, and 196 parents in major </a:t>
            </a:r>
            <a:r>
              <a:rPr lang="en-US" sz="1600" dirty="0" smtClean="0">
                <a:latin typeface="+mn-lt"/>
              </a:rPr>
              <a:t>cities*</a:t>
            </a:r>
            <a:endParaRPr lang="en-US" sz="1600" dirty="0">
              <a:latin typeface="+mn-lt"/>
            </a:endParaRPr>
          </a:p>
        </p:txBody>
      </p:sp>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2</a:t>
            </a:fld>
            <a:endParaRPr lang="en-US" dirty="0"/>
          </a:p>
        </p:txBody>
      </p:sp>
      <p:sp>
        <p:nvSpPr>
          <p:cNvPr id="5" name="Rectangle 4"/>
          <p:cNvSpPr/>
          <p:nvPr/>
        </p:nvSpPr>
        <p:spPr>
          <a:xfrm>
            <a:off x="969264" y="4616434"/>
            <a:ext cx="8101584" cy="246221"/>
          </a:xfrm>
          <a:prstGeom prst="rect">
            <a:avLst/>
          </a:prstGeom>
        </p:spPr>
        <p:txBody>
          <a:bodyPr wrap="square">
            <a:spAutoFit/>
          </a:bodyPr>
          <a:lstStyle/>
          <a:p>
            <a:pPr algn="l"/>
            <a:r>
              <a:rPr lang="en-US" sz="1000" dirty="0"/>
              <a:t>* </a:t>
            </a:r>
            <a:r>
              <a:rPr lang="en-US" sz="1000" dirty="0" smtClean="0"/>
              <a:t>Chicago</a:t>
            </a:r>
            <a:r>
              <a:rPr lang="en-US" sz="1000" dirty="0"/>
              <a:t>, Dallas, Houston, Los Angeles, New York City, Philadelphia, Phoenix, San Antonio, San Diego, San </a:t>
            </a:r>
            <a:r>
              <a:rPr lang="en-US" sz="1000" dirty="0" smtClean="0"/>
              <a:t>Francisco</a:t>
            </a:r>
            <a:endParaRPr lang="en-US" sz="1000" dirty="0"/>
          </a:p>
        </p:txBody>
      </p:sp>
      <p:sp>
        <p:nvSpPr>
          <p:cNvPr id="8" name="TextBox 16"/>
          <p:cNvSpPr txBox="1">
            <a:spLocks noChangeArrowheads="1"/>
          </p:cNvSpPr>
          <p:nvPr/>
        </p:nvSpPr>
        <p:spPr bwMode="auto">
          <a:xfrm>
            <a:off x="704946" y="1603819"/>
            <a:ext cx="2635662" cy="2954655"/>
          </a:xfrm>
          <a:prstGeom prst="rect">
            <a:avLst/>
          </a:prstGeom>
          <a:noFill/>
          <a:ln w="9525">
            <a:noFill/>
            <a:miter lim="800000"/>
            <a:headEnd/>
            <a:tailEnd/>
          </a:ln>
        </p:spPr>
        <p:txBody>
          <a:bodyPr wrap="square">
            <a:spAutoFit/>
          </a:bodyPr>
          <a:lstStyle/>
          <a:p>
            <a:pPr marL="231775" indent="-231775" algn="l">
              <a:spcBef>
                <a:spcPts val="600"/>
              </a:spcBef>
              <a:tabLst>
                <a:tab pos="2000250" algn="l"/>
              </a:tabLst>
            </a:pPr>
            <a:r>
              <a:rPr lang="en-US" sz="1600" b="1" dirty="0" smtClean="0"/>
              <a:t>Gender</a:t>
            </a:r>
            <a:br>
              <a:rPr lang="en-US" sz="1600" b="1" dirty="0" smtClean="0"/>
            </a:br>
            <a:r>
              <a:rPr lang="en-US" sz="1600" dirty="0" smtClean="0"/>
              <a:t>Fathers	45%</a:t>
            </a:r>
            <a:br>
              <a:rPr lang="en-US" sz="1600" dirty="0" smtClean="0"/>
            </a:br>
            <a:r>
              <a:rPr lang="en-US" sz="1600" dirty="0" smtClean="0"/>
              <a:t>Mothers	55%</a:t>
            </a:r>
          </a:p>
          <a:p>
            <a:pPr marL="231775" indent="-231775" algn="l">
              <a:spcBef>
                <a:spcPts val="600"/>
              </a:spcBef>
              <a:tabLst>
                <a:tab pos="2000250" algn="l"/>
              </a:tabLst>
            </a:pPr>
            <a:r>
              <a:rPr lang="en-US" sz="1600" b="1" dirty="0" smtClean="0"/>
              <a:t>Age</a:t>
            </a:r>
            <a:br>
              <a:rPr lang="en-US" sz="1600" b="1" dirty="0" smtClean="0"/>
            </a:br>
            <a:r>
              <a:rPr lang="en-US" sz="1600" dirty="0" smtClean="0"/>
              <a:t>18 to 34	26%</a:t>
            </a:r>
            <a:br>
              <a:rPr lang="en-US" sz="1600" dirty="0" smtClean="0"/>
            </a:br>
            <a:r>
              <a:rPr lang="en-US" sz="1600" dirty="0" smtClean="0"/>
              <a:t>35 to 49	57%</a:t>
            </a:r>
            <a:br>
              <a:rPr lang="en-US" sz="1600" dirty="0" smtClean="0"/>
            </a:br>
            <a:r>
              <a:rPr lang="en-US" sz="1600" dirty="0" smtClean="0"/>
              <a:t>50/older	17%</a:t>
            </a:r>
          </a:p>
          <a:p>
            <a:pPr marL="231775" indent="-231775" algn="l">
              <a:spcBef>
                <a:spcPts val="600"/>
              </a:spcBef>
              <a:tabLst>
                <a:tab pos="2000250" algn="l"/>
              </a:tabLst>
            </a:pPr>
            <a:r>
              <a:rPr lang="en-US" sz="1600" b="1" dirty="0"/>
              <a:t>Party ID</a:t>
            </a:r>
            <a:br>
              <a:rPr lang="en-US" sz="1600" b="1" dirty="0"/>
            </a:br>
            <a:r>
              <a:rPr lang="en-US" sz="1600" dirty="0"/>
              <a:t>Democrats	38%</a:t>
            </a:r>
            <a:br>
              <a:rPr lang="en-US" sz="1600" dirty="0"/>
            </a:br>
            <a:r>
              <a:rPr lang="en-US" sz="1600" dirty="0"/>
              <a:t>Independents	33%</a:t>
            </a:r>
            <a:br>
              <a:rPr lang="en-US" sz="1600" dirty="0"/>
            </a:br>
            <a:r>
              <a:rPr lang="en-US" sz="1600" dirty="0"/>
              <a:t>Republicans	29</a:t>
            </a:r>
            <a:r>
              <a:rPr lang="en-US" sz="1600" dirty="0" smtClean="0"/>
              <a:t>%</a:t>
            </a:r>
            <a:endParaRPr lang="en-US" sz="1600" dirty="0"/>
          </a:p>
        </p:txBody>
      </p:sp>
      <p:sp>
        <p:nvSpPr>
          <p:cNvPr id="15" name="TextBox 16"/>
          <p:cNvSpPr txBox="1">
            <a:spLocks noChangeArrowheads="1"/>
          </p:cNvSpPr>
          <p:nvPr/>
        </p:nvSpPr>
        <p:spPr bwMode="auto">
          <a:xfrm>
            <a:off x="3434001" y="1603819"/>
            <a:ext cx="2635662" cy="2954655"/>
          </a:xfrm>
          <a:prstGeom prst="rect">
            <a:avLst/>
          </a:prstGeom>
          <a:noFill/>
          <a:ln w="9525">
            <a:noFill/>
            <a:miter lim="800000"/>
            <a:headEnd/>
            <a:tailEnd/>
          </a:ln>
        </p:spPr>
        <p:txBody>
          <a:bodyPr wrap="square">
            <a:spAutoFit/>
          </a:bodyPr>
          <a:lstStyle/>
          <a:p>
            <a:pPr marL="231775" indent="-231775" algn="l">
              <a:spcBef>
                <a:spcPts val="600"/>
              </a:spcBef>
              <a:tabLst>
                <a:tab pos="2000250" algn="l"/>
              </a:tabLst>
            </a:pPr>
            <a:r>
              <a:rPr lang="en-US" sz="1600" b="1" dirty="0"/>
              <a:t>Race</a:t>
            </a:r>
            <a:r>
              <a:rPr lang="en-US" sz="1600" dirty="0"/>
              <a:t/>
            </a:r>
            <a:br>
              <a:rPr lang="en-US" sz="1600" dirty="0"/>
            </a:br>
            <a:r>
              <a:rPr lang="en-US" sz="1600" dirty="0"/>
              <a:t>Whites	56%</a:t>
            </a:r>
            <a:br>
              <a:rPr lang="en-US" sz="1600" dirty="0"/>
            </a:br>
            <a:r>
              <a:rPr lang="en-US" sz="1600" dirty="0"/>
              <a:t>African Americans	12%</a:t>
            </a:r>
            <a:br>
              <a:rPr lang="en-US" sz="1600" dirty="0"/>
            </a:br>
            <a:r>
              <a:rPr lang="en-US" sz="1600" dirty="0" smtClean="0"/>
              <a:t>Hispanics</a:t>
            </a:r>
            <a:r>
              <a:rPr lang="en-US" sz="1600" dirty="0"/>
              <a:t>	23</a:t>
            </a:r>
            <a:r>
              <a:rPr lang="en-US" sz="1600" dirty="0" smtClean="0"/>
              <a:t>%</a:t>
            </a:r>
            <a:br>
              <a:rPr lang="en-US" sz="1600" dirty="0" smtClean="0"/>
            </a:br>
            <a:r>
              <a:rPr lang="en-US" sz="1600" dirty="0" smtClean="0"/>
              <a:t>Asians	  7%</a:t>
            </a:r>
            <a:endParaRPr lang="en-US" sz="1600" dirty="0"/>
          </a:p>
          <a:p>
            <a:pPr marL="231775" indent="-231775" algn="l">
              <a:spcBef>
                <a:spcPts val="600"/>
              </a:spcBef>
              <a:tabLst>
                <a:tab pos="2000250" algn="l"/>
              </a:tabLst>
            </a:pPr>
            <a:r>
              <a:rPr lang="en-US" sz="1600" b="1" dirty="0" smtClean="0"/>
              <a:t>Area Type</a:t>
            </a:r>
            <a:br>
              <a:rPr lang="en-US" sz="1600" b="1" dirty="0" smtClean="0"/>
            </a:br>
            <a:r>
              <a:rPr lang="en-US" sz="1600" dirty="0" smtClean="0"/>
              <a:t>Urban	27%</a:t>
            </a:r>
            <a:br>
              <a:rPr lang="en-US" sz="1600" dirty="0" smtClean="0"/>
            </a:br>
            <a:r>
              <a:rPr lang="en-US" sz="1600" dirty="0" smtClean="0"/>
              <a:t>Suburban	44%</a:t>
            </a:r>
            <a:br>
              <a:rPr lang="en-US" sz="1600" dirty="0" smtClean="0"/>
            </a:br>
            <a:r>
              <a:rPr lang="en-US" sz="1600" dirty="0" smtClean="0"/>
              <a:t>Small town/rural	29%</a:t>
            </a:r>
          </a:p>
          <a:p>
            <a:pPr algn="l">
              <a:spcBef>
                <a:spcPts val="600"/>
              </a:spcBef>
              <a:tabLst>
                <a:tab pos="2000250" algn="l"/>
              </a:tabLst>
            </a:pPr>
            <a:r>
              <a:rPr lang="en-US" sz="1600" dirty="0"/>
              <a:t>Child qualifies for	46%</a:t>
            </a:r>
            <a:br>
              <a:rPr lang="en-US" sz="1600" dirty="0"/>
            </a:br>
            <a:r>
              <a:rPr lang="en-US" sz="1600" dirty="0" smtClean="0"/>
              <a:t>free/reduced lunch</a:t>
            </a:r>
          </a:p>
        </p:txBody>
      </p:sp>
      <p:sp>
        <p:nvSpPr>
          <p:cNvPr id="16" name="TextBox 16"/>
          <p:cNvSpPr txBox="1">
            <a:spLocks noChangeArrowheads="1"/>
          </p:cNvSpPr>
          <p:nvPr/>
        </p:nvSpPr>
        <p:spPr bwMode="auto">
          <a:xfrm>
            <a:off x="6276690" y="1603819"/>
            <a:ext cx="2635662" cy="2785378"/>
          </a:xfrm>
          <a:prstGeom prst="rect">
            <a:avLst/>
          </a:prstGeom>
          <a:noFill/>
          <a:ln w="9525">
            <a:noFill/>
            <a:miter lim="800000"/>
            <a:headEnd/>
            <a:tailEnd/>
          </a:ln>
        </p:spPr>
        <p:txBody>
          <a:bodyPr wrap="square">
            <a:spAutoFit/>
          </a:bodyPr>
          <a:lstStyle/>
          <a:p>
            <a:pPr marL="231775" indent="-231775" algn="l">
              <a:spcBef>
                <a:spcPts val="600"/>
              </a:spcBef>
              <a:tabLst>
                <a:tab pos="2000250" algn="l"/>
              </a:tabLst>
            </a:pPr>
            <a:r>
              <a:rPr lang="en-US" sz="1600" b="1" dirty="0" smtClean="0"/>
              <a:t>School Type</a:t>
            </a:r>
            <a:br>
              <a:rPr lang="en-US" sz="1600" b="1" dirty="0" smtClean="0"/>
            </a:br>
            <a:r>
              <a:rPr lang="en-US" sz="1600" dirty="0" smtClean="0"/>
              <a:t>Regular public	94%</a:t>
            </a:r>
            <a:br>
              <a:rPr lang="en-US" sz="1600" dirty="0" smtClean="0"/>
            </a:br>
            <a:r>
              <a:rPr lang="en-US" sz="1600" dirty="0" smtClean="0"/>
              <a:t>Public charter	  8%</a:t>
            </a:r>
          </a:p>
          <a:p>
            <a:pPr marL="231775" indent="-231775" algn="l">
              <a:spcBef>
                <a:spcPts val="600"/>
              </a:spcBef>
              <a:tabLst>
                <a:tab pos="2000250" algn="l"/>
              </a:tabLst>
            </a:pPr>
            <a:r>
              <a:rPr lang="en-US" sz="1600" b="1" dirty="0" smtClean="0"/>
              <a:t>Children in K-12</a:t>
            </a:r>
            <a:br>
              <a:rPr lang="en-US" sz="1600" b="1" dirty="0" smtClean="0"/>
            </a:br>
            <a:r>
              <a:rPr lang="en-US" sz="1600" dirty="0" smtClean="0"/>
              <a:t>One child	46%</a:t>
            </a:r>
            <a:br>
              <a:rPr lang="en-US" sz="1600" dirty="0" smtClean="0"/>
            </a:br>
            <a:r>
              <a:rPr lang="en-US" sz="1600" dirty="0" smtClean="0"/>
              <a:t>Two children	37%</a:t>
            </a:r>
            <a:br>
              <a:rPr lang="en-US" sz="1600" dirty="0" smtClean="0"/>
            </a:br>
            <a:r>
              <a:rPr lang="en-US" sz="1600" dirty="0" smtClean="0"/>
              <a:t>Three/more	17%</a:t>
            </a:r>
          </a:p>
          <a:p>
            <a:pPr algn="l">
              <a:spcBef>
                <a:spcPts val="600"/>
              </a:spcBef>
              <a:tabLst>
                <a:tab pos="2000250" algn="l"/>
              </a:tabLst>
            </a:pPr>
            <a:r>
              <a:rPr lang="en-US" sz="1600" dirty="0" smtClean="0"/>
              <a:t>Child with disability/	20%</a:t>
            </a:r>
            <a:br>
              <a:rPr lang="en-US" sz="1600" dirty="0" smtClean="0"/>
            </a:br>
            <a:r>
              <a:rPr lang="en-US" sz="1600" dirty="0" smtClean="0"/>
              <a:t>special needs</a:t>
            </a:r>
          </a:p>
          <a:p>
            <a:pPr algn="l">
              <a:spcBef>
                <a:spcPts val="600"/>
              </a:spcBef>
              <a:tabLst>
                <a:tab pos="2000250" algn="l"/>
              </a:tabLst>
            </a:pPr>
            <a:endParaRPr lang="en-US" sz="1600" dirty="0"/>
          </a:p>
        </p:txBody>
      </p:sp>
      <p:grpSp>
        <p:nvGrpSpPr>
          <p:cNvPr id="18" name="Group 17"/>
          <p:cNvGrpSpPr/>
          <p:nvPr/>
        </p:nvGrpSpPr>
        <p:grpSpPr>
          <a:xfrm>
            <a:off x="3340608" y="1652587"/>
            <a:ext cx="2822448" cy="2905887"/>
            <a:chOff x="3340608" y="1652587"/>
            <a:chExt cx="2822448" cy="3076575"/>
          </a:xfrm>
        </p:grpSpPr>
        <p:cxnSp>
          <p:nvCxnSpPr>
            <p:cNvPr id="6" name="Straight Connector 13"/>
            <p:cNvCxnSpPr>
              <a:cxnSpLocks noChangeShapeType="1"/>
            </p:cNvCxnSpPr>
            <p:nvPr/>
          </p:nvCxnSpPr>
          <p:spPr bwMode="auto">
            <a:xfrm>
              <a:off x="3340608" y="1652587"/>
              <a:ext cx="0" cy="3076575"/>
            </a:xfrm>
            <a:prstGeom prst="line">
              <a:avLst/>
            </a:prstGeom>
            <a:noFill/>
            <a:ln w="28575" algn="ctr">
              <a:solidFill>
                <a:schemeClr val="accent1"/>
              </a:solidFill>
              <a:round/>
              <a:headEnd/>
              <a:tailEnd/>
            </a:ln>
          </p:spPr>
        </p:cxnSp>
        <p:cxnSp>
          <p:nvCxnSpPr>
            <p:cNvPr id="17" name="Straight Connector 13"/>
            <p:cNvCxnSpPr>
              <a:cxnSpLocks noChangeShapeType="1"/>
            </p:cNvCxnSpPr>
            <p:nvPr/>
          </p:nvCxnSpPr>
          <p:spPr bwMode="auto">
            <a:xfrm>
              <a:off x="6163056" y="1652587"/>
              <a:ext cx="0" cy="3076575"/>
            </a:xfrm>
            <a:prstGeom prst="line">
              <a:avLst/>
            </a:prstGeom>
            <a:noFill/>
            <a:ln w="28575" algn="ctr">
              <a:solidFill>
                <a:schemeClr val="accent1"/>
              </a:solidFill>
              <a:round/>
              <a:headEnd/>
              <a:tailEnd/>
            </a:ln>
          </p:spPr>
        </p:cxnSp>
      </p:grpSp>
    </p:spTree>
    <p:extLst>
      <p:ext uri="{BB962C8B-B14F-4D97-AF65-F5344CB8AC3E}">
        <p14:creationId xmlns:p14="http://schemas.microsoft.com/office/powerpoint/2010/main" val="32359691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Parents’ </a:t>
            </a:r>
            <a:r>
              <a:rPr lang="en-US" dirty="0" smtClean="0"/>
              <a:t>Education Policy Agenda </a:t>
            </a:r>
            <a:r>
              <a:rPr lang="en-US" sz="2000" b="0" i="1" dirty="0" smtClean="0"/>
              <a:t>(continued)</a:t>
            </a:r>
            <a:endParaRPr lang="en-US" sz="2000" b="0" i="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79993102"/>
              </p:ext>
            </p:extLst>
          </p:nvPr>
        </p:nvGraphicFramePr>
        <p:xfrm>
          <a:off x="585788" y="866775"/>
          <a:ext cx="8224837" cy="40386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20</a:t>
            </a:fld>
            <a:endParaRPr lang="en-US" dirty="0"/>
          </a:p>
        </p:txBody>
      </p:sp>
      <p:sp>
        <p:nvSpPr>
          <p:cNvPr id="7" name="TextBox 6"/>
          <p:cNvSpPr txBox="1"/>
          <p:nvPr/>
        </p:nvSpPr>
        <p:spPr>
          <a:xfrm>
            <a:off x="447675" y="1389161"/>
            <a:ext cx="2514600" cy="3388107"/>
          </a:xfrm>
          <a:prstGeom prst="rect">
            <a:avLst/>
          </a:prstGeom>
          <a:noFill/>
        </p:spPr>
        <p:txBody>
          <a:bodyPr wrap="square" rtlCol="0">
            <a:spAutoFit/>
          </a:bodyPr>
          <a:lstStyle/>
          <a:p>
            <a:pPr algn="r">
              <a:lnSpc>
                <a:spcPts val="1400"/>
              </a:lnSpc>
              <a:spcBef>
                <a:spcPts val="2100"/>
              </a:spcBef>
            </a:pPr>
            <a:r>
              <a:rPr lang="en-US" dirty="0" smtClean="0"/>
              <a:t>Increase availability of </a:t>
            </a:r>
            <a:br>
              <a:rPr lang="en-US" dirty="0" smtClean="0"/>
            </a:br>
            <a:r>
              <a:rPr lang="en-US" dirty="0" smtClean="0"/>
              <a:t>after-school programs</a:t>
            </a:r>
          </a:p>
          <a:p>
            <a:pPr algn="r">
              <a:lnSpc>
                <a:spcPts val="1400"/>
              </a:lnSpc>
              <a:spcBef>
                <a:spcPts val="2400"/>
              </a:spcBef>
            </a:pPr>
            <a:r>
              <a:rPr lang="en-US" dirty="0" smtClean="0"/>
              <a:t>Expand/improve mentoring for new/struggling teachers</a:t>
            </a:r>
          </a:p>
          <a:p>
            <a:pPr algn="r">
              <a:lnSpc>
                <a:spcPts val="1400"/>
              </a:lnSpc>
              <a:spcBef>
                <a:spcPts val="1800"/>
              </a:spcBef>
            </a:pPr>
            <a:r>
              <a:rPr lang="en-US" dirty="0" smtClean="0"/>
              <a:t>More community schools to serve as hubs: open longer, extra academic enrichment, health services for families</a:t>
            </a:r>
          </a:p>
          <a:p>
            <a:pPr algn="r">
              <a:lnSpc>
                <a:spcPts val="1400"/>
              </a:lnSpc>
              <a:spcBef>
                <a:spcPts val="1200"/>
              </a:spcBef>
            </a:pPr>
            <a:r>
              <a:rPr lang="en-US" dirty="0" smtClean="0"/>
              <a:t>High-quality preschool for all three- and four-year-olds</a:t>
            </a:r>
          </a:p>
          <a:p>
            <a:pPr algn="r">
              <a:lnSpc>
                <a:spcPts val="1400"/>
              </a:lnSpc>
              <a:spcBef>
                <a:spcPts val="2100"/>
              </a:spcBef>
            </a:pPr>
            <a:r>
              <a:rPr lang="en-US" dirty="0" smtClean="0"/>
              <a:t>Additional pay for teachers who agree to work in </a:t>
            </a:r>
            <a:br>
              <a:rPr lang="en-US" dirty="0" smtClean="0"/>
            </a:br>
            <a:r>
              <a:rPr lang="en-US" dirty="0" smtClean="0"/>
              <a:t>hard-to-staff schools</a:t>
            </a:r>
            <a:endParaRPr lang="en-US" dirty="0"/>
          </a:p>
        </p:txBody>
      </p:sp>
      <p:sp>
        <p:nvSpPr>
          <p:cNvPr id="8" name="TextBox 7"/>
          <p:cNvSpPr txBox="1"/>
          <p:nvPr/>
        </p:nvSpPr>
        <p:spPr>
          <a:xfrm>
            <a:off x="8162271" y="1457325"/>
            <a:ext cx="490840" cy="276999"/>
          </a:xfrm>
          <a:prstGeom prst="rect">
            <a:avLst/>
          </a:prstGeom>
          <a:noFill/>
        </p:spPr>
        <p:txBody>
          <a:bodyPr wrap="none" rtlCol="0">
            <a:spAutoFit/>
          </a:bodyPr>
          <a:lstStyle/>
          <a:p>
            <a:r>
              <a:rPr lang="en-US" sz="1200" b="1" dirty="0" smtClean="0"/>
              <a:t>89%</a:t>
            </a:r>
            <a:endParaRPr lang="en-US" sz="1200" b="1" dirty="0"/>
          </a:p>
        </p:txBody>
      </p:sp>
      <p:sp>
        <p:nvSpPr>
          <p:cNvPr id="9" name="TextBox 8"/>
          <p:cNvSpPr txBox="1"/>
          <p:nvPr/>
        </p:nvSpPr>
        <p:spPr>
          <a:xfrm>
            <a:off x="8162271" y="2158797"/>
            <a:ext cx="490840" cy="276999"/>
          </a:xfrm>
          <a:prstGeom prst="rect">
            <a:avLst/>
          </a:prstGeom>
          <a:noFill/>
        </p:spPr>
        <p:txBody>
          <a:bodyPr wrap="none" rtlCol="0">
            <a:spAutoFit/>
          </a:bodyPr>
          <a:lstStyle/>
          <a:p>
            <a:r>
              <a:rPr lang="en-US" sz="1200" b="1" dirty="0" smtClean="0"/>
              <a:t>89%</a:t>
            </a:r>
            <a:endParaRPr lang="en-US" sz="1200" b="1" dirty="0"/>
          </a:p>
        </p:txBody>
      </p:sp>
      <p:sp>
        <p:nvSpPr>
          <p:cNvPr id="17" name="TextBox 16"/>
          <p:cNvSpPr txBox="1"/>
          <p:nvPr/>
        </p:nvSpPr>
        <p:spPr>
          <a:xfrm>
            <a:off x="8038446" y="2860269"/>
            <a:ext cx="490840" cy="276999"/>
          </a:xfrm>
          <a:prstGeom prst="rect">
            <a:avLst/>
          </a:prstGeom>
          <a:noFill/>
        </p:spPr>
        <p:txBody>
          <a:bodyPr wrap="none" rtlCol="0">
            <a:spAutoFit/>
          </a:bodyPr>
          <a:lstStyle/>
          <a:p>
            <a:r>
              <a:rPr lang="en-US" sz="1200" b="1" dirty="0" smtClean="0"/>
              <a:t>87%</a:t>
            </a:r>
            <a:endParaRPr lang="en-US" sz="1200" b="1" dirty="0"/>
          </a:p>
        </p:txBody>
      </p:sp>
      <p:sp>
        <p:nvSpPr>
          <p:cNvPr id="19" name="TextBox 18"/>
          <p:cNvSpPr txBox="1"/>
          <p:nvPr/>
        </p:nvSpPr>
        <p:spPr>
          <a:xfrm>
            <a:off x="7962246" y="3561741"/>
            <a:ext cx="490840" cy="276999"/>
          </a:xfrm>
          <a:prstGeom prst="rect">
            <a:avLst/>
          </a:prstGeom>
          <a:noFill/>
        </p:spPr>
        <p:txBody>
          <a:bodyPr wrap="none" rtlCol="0">
            <a:spAutoFit/>
          </a:bodyPr>
          <a:lstStyle/>
          <a:p>
            <a:r>
              <a:rPr lang="en-US" sz="1200" b="1" dirty="0" smtClean="0"/>
              <a:t>86%</a:t>
            </a:r>
            <a:endParaRPr lang="en-US" sz="1200" b="1" dirty="0"/>
          </a:p>
        </p:txBody>
      </p:sp>
      <p:sp>
        <p:nvSpPr>
          <p:cNvPr id="20" name="TextBox 19"/>
          <p:cNvSpPr txBox="1"/>
          <p:nvPr/>
        </p:nvSpPr>
        <p:spPr>
          <a:xfrm>
            <a:off x="7838421" y="4263212"/>
            <a:ext cx="490840" cy="276999"/>
          </a:xfrm>
          <a:prstGeom prst="rect">
            <a:avLst/>
          </a:prstGeom>
          <a:noFill/>
        </p:spPr>
        <p:txBody>
          <a:bodyPr wrap="none" rtlCol="0">
            <a:spAutoFit/>
          </a:bodyPr>
          <a:lstStyle/>
          <a:p>
            <a:r>
              <a:rPr lang="en-US" sz="1200" b="1" dirty="0" smtClean="0"/>
              <a:t>84%</a:t>
            </a:r>
            <a:endParaRPr lang="en-US" sz="1200" b="1" dirty="0"/>
          </a:p>
        </p:txBody>
      </p:sp>
    </p:spTree>
    <p:extLst>
      <p:ext uri="{BB962C8B-B14F-4D97-AF65-F5344CB8AC3E}">
        <p14:creationId xmlns:p14="http://schemas.microsoft.com/office/powerpoint/2010/main" val="12275426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5216" y="112624"/>
            <a:ext cx="7415784" cy="857250"/>
          </a:xfrm>
        </p:spPr>
        <p:txBody>
          <a:bodyPr/>
          <a:lstStyle/>
          <a:p>
            <a:r>
              <a:rPr lang="en-US" dirty="0"/>
              <a:t>Parents Reject Shifting Funds from Regular Public Schools to </a:t>
            </a:r>
            <a:r>
              <a:rPr lang="en-US" dirty="0" smtClean="0"/>
              <a:t>Charters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90778648"/>
              </p:ext>
            </p:extLst>
          </p:nvPr>
        </p:nvGraphicFramePr>
        <p:xfrm>
          <a:off x="1745373" y="1247775"/>
          <a:ext cx="3371850" cy="337312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21</a:t>
            </a:fld>
            <a:endParaRPr lang="en-US" dirty="0"/>
          </a:p>
        </p:txBody>
      </p:sp>
      <p:sp>
        <p:nvSpPr>
          <p:cNvPr id="7" name="TextBox 6"/>
          <p:cNvSpPr txBox="1"/>
          <p:nvPr/>
        </p:nvSpPr>
        <p:spPr>
          <a:xfrm>
            <a:off x="1888034" y="4506019"/>
            <a:ext cx="910827" cy="271869"/>
          </a:xfrm>
          <a:prstGeom prst="rect">
            <a:avLst/>
          </a:prstGeom>
          <a:noFill/>
        </p:spPr>
        <p:txBody>
          <a:bodyPr wrap="none" rtlCol="0">
            <a:spAutoFit/>
          </a:bodyPr>
          <a:lstStyle/>
          <a:p>
            <a:pPr>
              <a:lnSpc>
                <a:spcPts val="1400"/>
              </a:lnSpc>
              <a:spcBef>
                <a:spcPts val="0"/>
              </a:spcBef>
            </a:pPr>
            <a:r>
              <a:rPr lang="en-US" b="1" dirty="0" smtClean="0"/>
              <a:t>Approve</a:t>
            </a:r>
            <a:endParaRPr lang="en-US" b="1" dirty="0"/>
          </a:p>
        </p:txBody>
      </p:sp>
      <p:sp>
        <p:nvSpPr>
          <p:cNvPr id="8" name="TextBox 7"/>
          <p:cNvSpPr txBox="1"/>
          <p:nvPr/>
        </p:nvSpPr>
        <p:spPr>
          <a:xfrm>
            <a:off x="2066356" y="3176998"/>
            <a:ext cx="543739" cy="307777"/>
          </a:xfrm>
          <a:prstGeom prst="rect">
            <a:avLst/>
          </a:prstGeom>
          <a:noFill/>
        </p:spPr>
        <p:txBody>
          <a:bodyPr wrap="none" rtlCol="0">
            <a:spAutoFit/>
          </a:bodyPr>
          <a:lstStyle/>
          <a:p>
            <a:r>
              <a:rPr lang="en-US" b="1" dirty="0" smtClean="0"/>
              <a:t>32%</a:t>
            </a:r>
            <a:endParaRPr lang="en-US" b="1" dirty="0"/>
          </a:p>
        </p:txBody>
      </p:sp>
      <p:sp>
        <p:nvSpPr>
          <p:cNvPr id="16" name="TextBox 15"/>
          <p:cNvSpPr txBox="1"/>
          <p:nvPr/>
        </p:nvSpPr>
        <p:spPr>
          <a:xfrm>
            <a:off x="1465397" y="955038"/>
            <a:ext cx="6454323" cy="523220"/>
          </a:xfrm>
          <a:prstGeom prst="rect">
            <a:avLst/>
          </a:prstGeom>
          <a:noFill/>
        </p:spPr>
        <p:txBody>
          <a:bodyPr wrap="square" rtlCol="0">
            <a:spAutoFit/>
          </a:bodyPr>
          <a:lstStyle/>
          <a:p>
            <a:r>
              <a:rPr lang="en-US" i="1" dirty="0" smtClean="0"/>
              <a:t>Support for Reducing Spending on Regular Public Schools, </a:t>
            </a:r>
            <a:br>
              <a:rPr lang="en-US" i="1" dirty="0" smtClean="0"/>
            </a:br>
            <a:r>
              <a:rPr lang="en-US" i="1" dirty="0" smtClean="0"/>
              <a:t>and Using the Funds to Increase Spending on Charter Schools</a:t>
            </a:r>
            <a:endParaRPr lang="en-US" i="1" dirty="0"/>
          </a:p>
        </p:txBody>
      </p:sp>
      <p:sp>
        <p:nvSpPr>
          <p:cNvPr id="17" name="TextBox 16"/>
          <p:cNvSpPr txBox="1"/>
          <p:nvPr/>
        </p:nvSpPr>
        <p:spPr>
          <a:xfrm>
            <a:off x="1959757" y="4064883"/>
            <a:ext cx="756938" cy="246221"/>
          </a:xfrm>
          <a:prstGeom prst="rect">
            <a:avLst/>
          </a:prstGeom>
          <a:noFill/>
        </p:spPr>
        <p:txBody>
          <a:bodyPr wrap="none" rtlCol="0">
            <a:spAutoFit/>
          </a:bodyPr>
          <a:lstStyle/>
          <a:p>
            <a:pPr>
              <a:lnSpc>
                <a:spcPts val="1200"/>
              </a:lnSpc>
              <a:spcBef>
                <a:spcPts val="0"/>
              </a:spcBef>
            </a:pPr>
            <a:r>
              <a:rPr lang="en-US" sz="1100" b="1" dirty="0" smtClean="0">
                <a:solidFill>
                  <a:schemeClr val="bg1"/>
                </a:solidFill>
              </a:rPr>
              <a:t>Strongly</a:t>
            </a:r>
            <a:endParaRPr lang="en-US" sz="1100" b="1" dirty="0">
              <a:solidFill>
                <a:schemeClr val="bg1"/>
              </a:solidFill>
            </a:endParaRPr>
          </a:p>
        </p:txBody>
      </p:sp>
      <p:sp>
        <p:nvSpPr>
          <p:cNvPr id="26" name="TextBox 25"/>
          <p:cNvSpPr txBox="1"/>
          <p:nvPr/>
        </p:nvSpPr>
        <p:spPr>
          <a:xfrm>
            <a:off x="2873443" y="4506019"/>
            <a:ext cx="1159292" cy="271869"/>
          </a:xfrm>
          <a:prstGeom prst="rect">
            <a:avLst/>
          </a:prstGeom>
          <a:noFill/>
        </p:spPr>
        <p:txBody>
          <a:bodyPr wrap="none" rtlCol="0">
            <a:spAutoFit/>
          </a:bodyPr>
          <a:lstStyle/>
          <a:p>
            <a:pPr>
              <a:lnSpc>
                <a:spcPts val="1400"/>
              </a:lnSpc>
              <a:spcBef>
                <a:spcPts val="0"/>
              </a:spcBef>
            </a:pPr>
            <a:r>
              <a:rPr lang="en-US" b="1" dirty="0" smtClean="0"/>
              <a:t>Disapprove</a:t>
            </a:r>
            <a:endParaRPr lang="en-US" b="1" dirty="0"/>
          </a:p>
        </p:txBody>
      </p:sp>
      <p:sp>
        <p:nvSpPr>
          <p:cNvPr id="19" name="TextBox 18"/>
          <p:cNvSpPr txBox="1"/>
          <p:nvPr/>
        </p:nvSpPr>
        <p:spPr>
          <a:xfrm>
            <a:off x="3055568" y="3487782"/>
            <a:ext cx="756938" cy="246221"/>
          </a:xfrm>
          <a:prstGeom prst="rect">
            <a:avLst/>
          </a:prstGeom>
          <a:noFill/>
        </p:spPr>
        <p:txBody>
          <a:bodyPr wrap="none" rtlCol="0">
            <a:spAutoFit/>
          </a:bodyPr>
          <a:lstStyle/>
          <a:p>
            <a:pPr>
              <a:lnSpc>
                <a:spcPts val="1200"/>
              </a:lnSpc>
              <a:spcBef>
                <a:spcPts val="0"/>
              </a:spcBef>
            </a:pPr>
            <a:r>
              <a:rPr lang="en-US" sz="1100" b="1" dirty="0" smtClean="0">
                <a:solidFill>
                  <a:schemeClr val="bg1"/>
                </a:solidFill>
              </a:rPr>
              <a:t>Strongly</a:t>
            </a:r>
            <a:endParaRPr lang="en-US" sz="1100" b="1" dirty="0">
              <a:solidFill>
                <a:schemeClr val="bg1"/>
              </a:solidFill>
            </a:endParaRPr>
          </a:p>
        </p:txBody>
      </p:sp>
      <p:sp>
        <p:nvSpPr>
          <p:cNvPr id="22" name="TextBox 21"/>
          <p:cNvSpPr txBox="1"/>
          <p:nvPr/>
        </p:nvSpPr>
        <p:spPr>
          <a:xfrm>
            <a:off x="3190742" y="2074961"/>
            <a:ext cx="543739" cy="307777"/>
          </a:xfrm>
          <a:prstGeom prst="rect">
            <a:avLst/>
          </a:prstGeom>
          <a:noFill/>
        </p:spPr>
        <p:txBody>
          <a:bodyPr wrap="none" rtlCol="0">
            <a:spAutoFit/>
          </a:bodyPr>
          <a:lstStyle/>
          <a:p>
            <a:r>
              <a:rPr lang="en-US" b="1" dirty="0" smtClean="0"/>
              <a:t>68%</a:t>
            </a:r>
            <a:endParaRPr lang="en-US" b="1" dirty="0"/>
          </a:p>
        </p:txBody>
      </p:sp>
      <p:grpSp>
        <p:nvGrpSpPr>
          <p:cNvPr id="6" name="Group 5"/>
          <p:cNvGrpSpPr/>
          <p:nvPr/>
        </p:nvGrpSpPr>
        <p:grpSpPr>
          <a:xfrm>
            <a:off x="4958080" y="1838960"/>
            <a:ext cx="3728720" cy="2802993"/>
            <a:chOff x="4958080" y="1838960"/>
            <a:chExt cx="3728720" cy="2802993"/>
          </a:xfrm>
        </p:grpSpPr>
        <p:grpSp>
          <p:nvGrpSpPr>
            <p:cNvPr id="11" name="Group 10"/>
            <p:cNvGrpSpPr/>
            <p:nvPr/>
          </p:nvGrpSpPr>
          <p:grpSpPr>
            <a:xfrm>
              <a:off x="5180817" y="1978829"/>
              <a:ext cx="3246446" cy="2503249"/>
              <a:chOff x="5180817" y="2364909"/>
              <a:chExt cx="3246446" cy="2503249"/>
            </a:xfrm>
          </p:grpSpPr>
          <p:grpSp>
            <p:nvGrpSpPr>
              <p:cNvPr id="24" name="Group 23"/>
              <p:cNvGrpSpPr/>
              <p:nvPr/>
            </p:nvGrpSpPr>
            <p:grpSpPr>
              <a:xfrm>
                <a:off x="5180817" y="2364909"/>
                <a:ext cx="3246446" cy="2503249"/>
                <a:chOff x="5180817" y="2364909"/>
                <a:chExt cx="3246446" cy="2503249"/>
              </a:xfrm>
            </p:grpSpPr>
            <p:sp>
              <p:nvSpPr>
                <p:cNvPr id="9" name="TextBox 8"/>
                <p:cNvSpPr txBox="1"/>
                <p:nvPr/>
              </p:nvSpPr>
              <p:spPr>
                <a:xfrm>
                  <a:off x="5180817" y="2698333"/>
                  <a:ext cx="1648208" cy="2169825"/>
                </a:xfrm>
                <a:prstGeom prst="rect">
                  <a:avLst/>
                </a:prstGeom>
                <a:noFill/>
              </p:spPr>
              <p:txBody>
                <a:bodyPr wrap="none" rtlCol="0">
                  <a:spAutoFit/>
                </a:bodyPr>
                <a:lstStyle/>
                <a:p>
                  <a:pPr algn="l">
                    <a:lnSpc>
                      <a:spcPts val="1400"/>
                    </a:lnSpc>
                    <a:spcBef>
                      <a:spcPts val="1200"/>
                    </a:spcBef>
                  </a:pPr>
                  <a:r>
                    <a:rPr lang="en-US" sz="1200" dirty="0" smtClean="0"/>
                    <a:t>Whites</a:t>
                  </a:r>
                  <a:br>
                    <a:rPr lang="en-US" sz="1200" dirty="0" smtClean="0"/>
                  </a:br>
                  <a:r>
                    <a:rPr lang="en-US" sz="1200" dirty="0" smtClean="0"/>
                    <a:t>African Americans</a:t>
                  </a:r>
                  <a:br>
                    <a:rPr lang="en-US" sz="1200" dirty="0" smtClean="0"/>
                  </a:br>
                  <a:r>
                    <a:rPr lang="en-US" sz="1200" dirty="0" smtClean="0"/>
                    <a:t>Hispanics</a:t>
                  </a:r>
                </a:p>
                <a:p>
                  <a:pPr algn="l">
                    <a:lnSpc>
                      <a:spcPts val="1400"/>
                    </a:lnSpc>
                    <a:spcBef>
                      <a:spcPts val="1200"/>
                    </a:spcBef>
                  </a:pPr>
                  <a:r>
                    <a:rPr lang="en-US" sz="1200" dirty="0"/>
                    <a:t>Major city</a:t>
                  </a:r>
                </a:p>
                <a:p>
                  <a:pPr algn="l">
                    <a:lnSpc>
                      <a:spcPts val="1400"/>
                    </a:lnSpc>
                    <a:spcBef>
                      <a:spcPts val="1200"/>
                    </a:spcBef>
                  </a:pPr>
                  <a:r>
                    <a:rPr lang="en-US" sz="1200" dirty="0" smtClean="0"/>
                    <a:t>Urban</a:t>
                  </a:r>
                  <a:br>
                    <a:rPr lang="en-US" sz="1200" dirty="0" smtClean="0"/>
                  </a:br>
                  <a:r>
                    <a:rPr lang="en-US" sz="1200" dirty="0" smtClean="0"/>
                    <a:t>Suburban</a:t>
                  </a:r>
                  <a:br>
                    <a:rPr lang="en-US" sz="1200" dirty="0" smtClean="0"/>
                  </a:br>
                  <a:r>
                    <a:rPr lang="en-US" sz="1200" dirty="0" smtClean="0"/>
                    <a:t>Small town/rural</a:t>
                  </a:r>
                </a:p>
                <a:p>
                  <a:pPr algn="l">
                    <a:lnSpc>
                      <a:spcPts val="1400"/>
                    </a:lnSpc>
                    <a:spcBef>
                      <a:spcPts val="1200"/>
                    </a:spcBef>
                  </a:pPr>
                  <a:r>
                    <a:rPr lang="en-US" sz="1200" dirty="0" smtClean="0"/>
                    <a:t>Regular public school</a:t>
                  </a:r>
                  <a:br>
                    <a:rPr lang="en-US" sz="1200" dirty="0" smtClean="0"/>
                  </a:br>
                  <a:r>
                    <a:rPr lang="en-US" sz="1200" dirty="0" smtClean="0"/>
                    <a:t>Charter school</a:t>
                  </a:r>
                  <a:endParaRPr lang="en-US" sz="1200" dirty="0"/>
                </a:p>
              </p:txBody>
            </p:sp>
            <p:sp>
              <p:nvSpPr>
                <p:cNvPr id="20" name="TextBox 19"/>
                <p:cNvSpPr txBox="1"/>
                <p:nvPr/>
              </p:nvSpPr>
              <p:spPr>
                <a:xfrm>
                  <a:off x="6655736" y="2364909"/>
                  <a:ext cx="755335" cy="2503249"/>
                </a:xfrm>
                <a:prstGeom prst="rect">
                  <a:avLst/>
                </a:prstGeom>
                <a:noFill/>
              </p:spPr>
              <p:txBody>
                <a:bodyPr wrap="none" rtlCol="0">
                  <a:spAutoFit/>
                </a:bodyPr>
                <a:lstStyle/>
                <a:p>
                  <a:pPr>
                    <a:lnSpc>
                      <a:spcPts val="1400"/>
                    </a:lnSpc>
                    <a:spcBef>
                      <a:spcPts val="1200"/>
                    </a:spcBef>
                  </a:pPr>
                  <a:r>
                    <a:rPr lang="en-US" sz="1200" dirty="0" smtClean="0"/>
                    <a:t>Approve</a:t>
                  </a:r>
                </a:p>
                <a:p>
                  <a:pPr>
                    <a:lnSpc>
                      <a:spcPts val="1400"/>
                    </a:lnSpc>
                    <a:spcBef>
                      <a:spcPts val="1200"/>
                    </a:spcBef>
                  </a:pPr>
                  <a:r>
                    <a:rPr lang="en-US" sz="1200" dirty="0" smtClean="0"/>
                    <a:t>30%</a:t>
                  </a:r>
                  <a:br>
                    <a:rPr lang="en-US" sz="1200" dirty="0" smtClean="0"/>
                  </a:br>
                  <a:r>
                    <a:rPr lang="en-US" sz="1200" dirty="0" smtClean="0"/>
                    <a:t>36%</a:t>
                  </a:r>
                  <a:br>
                    <a:rPr lang="en-US" sz="1200" dirty="0" smtClean="0"/>
                  </a:br>
                  <a:r>
                    <a:rPr lang="en-US" sz="1200" dirty="0" smtClean="0"/>
                    <a:t>37%</a:t>
                  </a:r>
                </a:p>
                <a:p>
                  <a:pPr>
                    <a:lnSpc>
                      <a:spcPts val="1400"/>
                    </a:lnSpc>
                    <a:spcBef>
                      <a:spcPts val="1200"/>
                    </a:spcBef>
                  </a:pPr>
                  <a:r>
                    <a:rPr lang="en-US" sz="1200" dirty="0"/>
                    <a:t>44%</a:t>
                  </a:r>
                </a:p>
                <a:p>
                  <a:pPr>
                    <a:lnSpc>
                      <a:spcPts val="1400"/>
                    </a:lnSpc>
                    <a:spcBef>
                      <a:spcPts val="1200"/>
                    </a:spcBef>
                  </a:pPr>
                  <a:r>
                    <a:rPr lang="en-US" sz="1200" dirty="0" smtClean="0"/>
                    <a:t>36%</a:t>
                  </a:r>
                  <a:br>
                    <a:rPr lang="en-US" sz="1200" dirty="0" smtClean="0"/>
                  </a:br>
                  <a:r>
                    <a:rPr lang="en-US" sz="1200" dirty="0" smtClean="0"/>
                    <a:t>33%</a:t>
                  </a:r>
                  <a:br>
                    <a:rPr lang="en-US" sz="1200" dirty="0" smtClean="0"/>
                  </a:br>
                  <a:r>
                    <a:rPr lang="en-US" sz="1200" dirty="0" smtClean="0"/>
                    <a:t>28%</a:t>
                  </a:r>
                </a:p>
                <a:p>
                  <a:pPr>
                    <a:lnSpc>
                      <a:spcPts val="1400"/>
                    </a:lnSpc>
                    <a:spcBef>
                      <a:spcPts val="1200"/>
                    </a:spcBef>
                  </a:pPr>
                  <a:r>
                    <a:rPr lang="en-US" sz="1200" dirty="0" smtClean="0"/>
                    <a:t>32%</a:t>
                  </a:r>
                  <a:br>
                    <a:rPr lang="en-US" sz="1200" dirty="0" smtClean="0"/>
                  </a:br>
                  <a:r>
                    <a:rPr lang="en-US" sz="1200" dirty="0" smtClean="0"/>
                    <a:t>50%</a:t>
                  </a:r>
                </a:p>
              </p:txBody>
            </p:sp>
            <p:sp>
              <p:nvSpPr>
                <p:cNvPr id="21" name="TextBox 20"/>
                <p:cNvSpPr txBox="1"/>
                <p:nvPr/>
              </p:nvSpPr>
              <p:spPr>
                <a:xfrm>
                  <a:off x="7468346" y="2364909"/>
                  <a:ext cx="958917" cy="2503249"/>
                </a:xfrm>
                <a:prstGeom prst="rect">
                  <a:avLst/>
                </a:prstGeom>
                <a:noFill/>
              </p:spPr>
              <p:txBody>
                <a:bodyPr wrap="none" rtlCol="0">
                  <a:spAutoFit/>
                </a:bodyPr>
                <a:lstStyle/>
                <a:p>
                  <a:pPr>
                    <a:lnSpc>
                      <a:spcPts val="1400"/>
                    </a:lnSpc>
                    <a:spcBef>
                      <a:spcPts val="1200"/>
                    </a:spcBef>
                  </a:pPr>
                  <a:r>
                    <a:rPr lang="en-US" sz="1200" dirty="0" smtClean="0"/>
                    <a:t>Disapprove</a:t>
                  </a:r>
                </a:p>
                <a:p>
                  <a:pPr>
                    <a:lnSpc>
                      <a:spcPts val="1400"/>
                    </a:lnSpc>
                    <a:spcBef>
                      <a:spcPts val="1200"/>
                    </a:spcBef>
                  </a:pPr>
                  <a:r>
                    <a:rPr lang="en-US" sz="1200" dirty="0" smtClean="0"/>
                    <a:t>70%</a:t>
                  </a:r>
                  <a:br>
                    <a:rPr lang="en-US" sz="1200" dirty="0" smtClean="0"/>
                  </a:br>
                  <a:r>
                    <a:rPr lang="en-US" sz="1200" dirty="0" smtClean="0"/>
                    <a:t>64%</a:t>
                  </a:r>
                  <a:br>
                    <a:rPr lang="en-US" sz="1200" dirty="0" smtClean="0"/>
                  </a:br>
                  <a:r>
                    <a:rPr lang="en-US" sz="1200" dirty="0" smtClean="0"/>
                    <a:t>63%</a:t>
                  </a:r>
                </a:p>
                <a:p>
                  <a:pPr>
                    <a:lnSpc>
                      <a:spcPts val="1400"/>
                    </a:lnSpc>
                    <a:spcBef>
                      <a:spcPts val="1200"/>
                    </a:spcBef>
                  </a:pPr>
                  <a:r>
                    <a:rPr lang="en-US" sz="1200" dirty="0"/>
                    <a:t>56%</a:t>
                  </a:r>
                </a:p>
                <a:p>
                  <a:pPr>
                    <a:lnSpc>
                      <a:spcPts val="1400"/>
                    </a:lnSpc>
                    <a:spcBef>
                      <a:spcPts val="1200"/>
                    </a:spcBef>
                  </a:pPr>
                  <a:r>
                    <a:rPr lang="en-US" sz="1200" dirty="0" smtClean="0"/>
                    <a:t>64%</a:t>
                  </a:r>
                  <a:br>
                    <a:rPr lang="en-US" sz="1200" dirty="0" smtClean="0"/>
                  </a:br>
                  <a:r>
                    <a:rPr lang="en-US" sz="1200" dirty="0" smtClean="0"/>
                    <a:t>67%</a:t>
                  </a:r>
                  <a:br>
                    <a:rPr lang="en-US" sz="1200" dirty="0" smtClean="0"/>
                  </a:br>
                  <a:r>
                    <a:rPr lang="en-US" sz="1200" dirty="0" smtClean="0"/>
                    <a:t>72%</a:t>
                  </a:r>
                </a:p>
                <a:p>
                  <a:pPr>
                    <a:lnSpc>
                      <a:spcPts val="1400"/>
                    </a:lnSpc>
                    <a:spcBef>
                      <a:spcPts val="1200"/>
                    </a:spcBef>
                  </a:pPr>
                  <a:r>
                    <a:rPr lang="en-US" sz="1200" dirty="0" smtClean="0"/>
                    <a:t>68%</a:t>
                  </a:r>
                  <a:r>
                    <a:rPr lang="en-US" sz="1200" dirty="0"/>
                    <a:t/>
                  </a:r>
                  <a:br>
                    <a:rPr lang="en-US" sz="1200" dirty="0"/>
                  </a:br>
                  <a:r>
                    <a:rPr lang="en-US" sz="1200" dirty="0" smtClean="0"/>
                    <a:t>50%</a:t>
                  </a:r>
                </a:p>
              </p:txBody>
            </p:sp>
          </p:grpSp>
          <p:cxnSp>
            <p:nvCxnSpPr>
              <p:cNvPr id="10" name="Straight Connector 9"/>
              <p:cNvCxnSpPr/>
              <p:nvPr/>
            </p:nvCxnSpPr>
            <p:spPr bwMode="auto">
              <a:xfrm>
                <a:off x="6734174" y="2609850"/>
                <a:ext cx="1599779" cy="0"/>
              </a:xfrm>
              <a:prstGeom prst="line">
                <a:avLst/>
              </a:prstGeom>
              <a:solidFill>
                <a:schemeClr val="accent1"/>
              </a:solidFill>
              <a:ln w="9525" cap="flat" cmpd="sng" algn="ctr">
                <a:solidFill>
                  <a:srgbClr val="00006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3" name="Rectangle 2"/>
            <p:cNvSpPr/>
            <p:nvPr/>
          </p:nvSpPr>
          <p:spPr bwMode="auto">
            <a:xfrm>
              <a:off x="4958080" y="1838960"/>
              <a:ext cx="3728720" cy="2802993"/>
            </a:xfrm>
            <a:prstGeom prst="rect">
              <a:avLst/>
            </a:prstGeom>
            <a:noFill/>
            <a:ln w="9525" cap="flat" cmpd="sng" algn="ctr">
              <a:solidFill>
                <a:srgbClr val="000066"/>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p:txBody>
        </p:sp>
      </p:grpSp>
    </p:spTree>
    <p:extLst>
      <p:ext uri="{BB962C8B-B14F-4D97-AF65-F5344CB8AC3E}">
        <p14:creationId xmlns:p14="http://schemas.microsoft.com/office/powerpoint/2010/main" val="18856852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a:t>
            </a:r>
            <a:r>
              <a:rPr lang="en-US" dirty="0" smtClean="0"/>
              <a:t>Has the </a:t>
            </a:r>
            <a:r>
              <a:rPr lang="en-US" dirty="0"/>
              <a:t>Right Ideas for Public Education</a:t>
            </a:r>
            <a:r>
              <a:rPr lang="en-US" dirty="0" smtClean="0"/>
              <a:t>?</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67900291"/>
              </p:ext>
            </p:extLst>
          </p:nvPr>
        </p:nvGraphicFramePr>
        <p:xfrm>
          <a:off x="585788" y="1030189"/>
          <a:ext cx="8339137" cy="3932336"/>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22</a:t>
            </a:fld>
            <a:endParaRPr lang="en-US" dirty="0"/>
          </a:p>
        </p:txBody>
      </p:sp>
      <p:sp>
        <p:nvSpPr>
          <p:cNvPr id="6" name="TextBox 5"/>
          <p:cNvSpPr txBox="1"/>
          <p:nvPr/>
        </p:nvSpPr>
        <p:spPr>
          <a:xfrm>
            <a:off x="1416358" y="773211"/>
            <a:ext cx="6436377" cy="307777"/>
          </a:xfrm>
          <a:prstGeom prst="rect">
            <a:avLst/>
          </a:prstGeom>
          <a:noFill/>
        </p:spPr>
        <p:txBody>
          <a:bodyPr wrap="none" rtlCol="0">
            <a:spAutoFit/>
          </a:bodyPr>
          <a:lstStyle/>
          <a:p>
            <a:r>
              <a:rPr lang="en-US" i="1" dirty="0" smtClean="0"/>
              <a:t>Confidence in People/Organizations to Have Right Ideas for my Public Schools</a:t>
            </a:r>
            <a:endParaRPr lang="en-US" i="1" dirty="0"/>
          </a:p>
        </p:txBody>
      </p:sp>
      <p:sp>
        <p:nvSpPr>
          <p:cNvPr id="7" name="TextBox 6"/>
          <p:cNvSpPr txBox="1"/>
          <p:nvPr/>
        </p:nvSpPr>
        <p:spPr>
          <a:xfrm>
            <a:off x="747135" y="1609725"/>
            <a:ext cx="1991699" cy="3157275"/>
          </a:xfrm>
          <a:prstGeom prst="rect">
            <a:avLst/>
          </a:prstGeom>
          <a:noFill/>
        </p:spPr>
        <p:txBody>
          <a:bodyPr wrap="none" rtlCol="0">
            <a:spAutoFit/>
          </a:bodyPr>
          <a:lstStyle/>
          <a:p>
            <a:pPr algn="r">
              <a:lnSpc>
                <a:spcPts val="1300"/>
              </a:lnSpc>
              <a:spcBef>
                <a:spcPts val="1200"/>
              </a:spcBef>
            </a:pPr>
            <a:r>
              <a:rPr lang="en-US" sz="1300" dirty="0" smtClean="0"/>
              <a:t>Public school teachers</a:t>
            </a:r>
          </a:p>
          <a:p>
            <a:pPr algn="r">
              <a:lnSpc>
                <a:spcPts val="1300"/>
              </a:lnSpc>
              <a:spcBef>
                <a:spcPts val="1200"/>
              </a:spcBef>
            </a:pPr>
            <a:r>
              <a:rPr lang="en-US" sz="1300" dirty="0" smtClean="0"/>
              <a:t>Principals</a:t>
            </a:r>
          </a:p>
          <a:p>
            <a:pPr algn="r">
              <a:lnSpc>
                <a:spcPts val="1300"/>
              </a:lnSpc>
              <a:spcBef>
                <a:spcPts val="1200"/>
              </a:spcBef>
            </a:pPr>
            <a:r>
              <a:rPr lang="en-US" sz="1300" dirty="0" smtClean="0"/>
              <a:t>Parent organizations</a:t>
            </a:r>
          </a:p>
          <a:p>
            <a:pPr algn="r">
              <a:lnSpc>
                <a:spcPts val="1300"/>
              </a:lnSpc>
              <a:spcBef>
                <a:spcPts val="1200"/>
              </a:spcBef>
            </a:pPr>
            <a:r>
              <a:rPr lang="en-US" sz="1300" dirty="0" smtClean="0"/>
              <a:t>Governor</a:t>
            </a:r>
          </a:p>
          <a:p>
            <a:pPr algn="r">
              <a:lnSpc>
                <a:spcPts val="1300"/>
              </a:lnSpc>
              <a:spcBef>
                <a:spcPts val="1200"/>
              </a:spcBef>
            </a:pPr>
            <a:r>
              <a:rPr lang="en-US" sz="1300" dirty="0" smtClean="0"/>
              <a:t>Mayors/local officials</a:t>
            </a:r>
          </a:p>
          <a:p>
            <a:pPr algn="r">
              <a:lnSpc>
                <a:spcPts val="1300"/>
              </a:lnSpc>
              <a:spcBef>
                <a:spcPts val="600"/>
              </a:spcBef>
            </a:pPr>
            <a:r>
              <a:rPr lang="en-US" sz="1300" dirty="0" smtClean="0"/>
              <a:t>Business owners/</a:t>
            </a:r>
            <a:br>
              <a:rPr lang="en-US" sz="1300" dirty="0" smtClean="0"/>
            </a:br>
            <a:r>
              <a:rPr lang="en-US" sz="1300" dirty="0" smtClean="0"/>
              <a:t>corporate executives</a:t>
            </a:r>
          </a:p>
          <a:p>
            <a:pPr algn="r">
              <a:lnSpc>
                <a:spcPts val="1300"/>
              </a:lnSpc>
              <a:spcBef>
                <a:spcPts val="800"/>
              </a:spcBef>
            </a:pPr>
            <a:r>
              <a:rPr lang="en-US" sz="1300" dirty="0" smtClean="0"/>
              <a:t>State legislature</a:t>
            </a:r>
          </a:p>
          <a:p>
            <a:pPr algn="r">
              <a:lnSpc>
                <a:spcPts val="1300"/>
              </a:lnSpc>
              <a:spcBef>
                <a:spcPts val="1200"/>
              </a:spcBef>
            </a:pPr>
            <a:r>
              <a:rPr lang="en-US" sz="1300" dirty="0" smtClean="0"/>
              <a:t>Donald Trump</a:t>
            </a:r>
          </a:p>
          <a:p>
            <a:pPr algn="r">
              <a:lnSpc>
                <a:spcPts val="1300"/>
              </a:lnSpc>
              <a:spcBef>
                <a:spcPts val="1200"/>
              </a:spcBef>
            </a:pPr>
            <a:r>
              <a:rPr lang="en-US" sz="1300" dirty="0" smtClean="0"/>
              <a:t>Secy of Ed Betsy DeVos</a:t>
            </a:r>
          </a:p>
          <a:p>
            <a:pPr algn="r">
              <a:lnSpc>
                <a:spcPts val="1300"/>
              </a:lnSpc>
              <a:spcBef>
                <a:spcPts val="1200"/>
              </a:spcBef>
            </a:pPr>
            <a:r>
              <a:rPr lang="en-US" sz="1300" dirty="0" smtClean="0"/>
              <a:t>Hedge fund managers</a:t>
            </a:r>
            <a:endParaRPr lang="en-US" sz="1300" dirty="0"/>
          </a:p>
        </p:txBody>
      </p:sp>
      <p:cxnSp>
        <p:nvCxnSpPr>
          <p:cNvPr id="9" name="Straight Connector 8"/>
          <p:cNvCxnSpPr/>
          <p:nvPr/>
        </p:nvCxnSpPr>
        <p:spPr bwMode="auto">
          <a:xfrm>
            <a:off x="657225" y="2524125"/>
            <a:ext cx="8277225" cy="0"/>
          </a:xfrm>
          <a:prstGeom prst="line">
            <a:avLst/>
          </a:prstGeom>
          <a:solidFill>
            <a:schemeClr val="accent1"/>
          </a:solidFill>
          <a:ln w="9525"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3602185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5216" y="112624"/>
            <a:ext cx="7415784" cy="857250"/>
          </a:xfrm>
        </p:spPr>
        <p:txBody>
          <a:bodyPr/>
          <a:lstStyle/>
          <a:p>
            <a:r>
              <a:rPr lang="en-US" dirty="0"/>
              <a:t>Parents Give Low Marks to </a:t>
            </a:r>
            <a:r>
              <a:rPr lang="en-US" dirty="0" smtClean="0"/>
              <a:t>Betsy DeVos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978724206"/>
              </p:ext>
            </p:extLst>
          </p:nvPr>
        </p:nvGraphicFramePr>
        <p:xfrm>
          <a:off x="1152526" y="1247775"/>
          <a:ext cx="7676514" cy="337312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23</a:t>
            </a:fld>
            <a:endParaRPr lang="en-US" dirty="0"/>
          </a:p>
        </p:txBody>
      </p:sp>
      <p:sp>
        <p:nvSpPr>
          <p:cNvPr id="7" name="TextBox 6"/>
          <p:cNvSpPr txBox="1"/>
          <p:nvPr/>
        </p:nvSpPr>
        <p:spPr>
          <a:xfrm>
            <a:off x="1501325" y="4486968"/>
            <a:ext cx="998991" cy="402482"/>
          </a:xfrm>
          <a:prstGeom prst="rect">
            <a:avLst/>
          </a:prstGeom>
          <a:noFill/>
        </p:spPr>
        <p:txBody>
          <a:bodyPr wrap="none" rtlCol="0">
            <a:spAutoFit/>
          </a:bodyPr>
          <a:lstStyle/>
          <a:p>
            <a:pPr>
              <a:lnSpc>
                <a:spcPts val="1200"/>
              </a:lnSpc>
              <a:spcBef>
                <a:spcPts val="0"/>
              </a:spcBef>
            </a:pPr>
            <a:r>
              <a:rPr lang="en-US" b="1" dirty="0" smtClean="0"/>
              <a:t>Heard </a:t>
            </a:r>
            <a:br>
              <a:rPr lang="en-US" b="1" dirty="0" smtClean="0"/>
            </a:br>
            <a:r>
              <a:rPr lang="en-US" b="1" dirty="0" smtClean="0"/>
              <a:t>about her</a:t>
            </a:r>
            <a:endParaRPr lang="en-US" b="1" dirty="0"/>
          </a:p>
        </p:txBody>
      </p:sp>
      <p:sp>
        <p:nvSpPr>
          <p:cNvPr id="17" name="TextBox 16"/>
          <p:cNvSpPr txBox="1"/>
          <p:nvPr/>
        </p:nvSpPr>
        <p:spPr>
          <a:xfrm>
            <a:off x="850518" y="3921867"/>
            <a:ext cx="747499" cy="553998"/>
          </a:xfrm>
          <a:prstGeom prst="rect">
            <a:avLst/>
          </a:prstGeom>
          <a:noFill/>
        </p:spPr>
        <p:txBody>
          <a:bodyPr wrap="square" rtlCol="0">
            <a:spAutoFit/>
          </a:bodyPr>
          <a:lstStyle/>
          <a:p>
            <a:pPr>
              <a:lnSpc>
                <a:spcPts val="1200"/>
              </a:lnSpc>
              <a:spcBef>
                <a:spcPts val="0"/>
              </a:spcBef>
            </a:pPr>
            <a:r>
              <a:rPr lang="en-US" sz="1100" dirty="0" smtClean="0"/>
              <a:t>Heard </a:t>
            </a:r>
            <a:br>
              <a:rPr lang="en-US" sz="1100" dirty="0" smtClean="0"/>
            </a:br>
            <a:r>
              <a:rPr lang="en-US" sz="1100" dirty="0" smtClean="0"/>
              <a:t>a great deal</a:t>
            </a:r>
            <a:endParaRPr lang="en-US" sz="1100" dirty="0"/>
          </a:p>
        </p:txBody>
      </p:sp>
      <p:sp>
        <p:nvSpPr>
          <p:cNvPr id="19" name="TextBox 18"/>
          <p:cNvSpPr txBox="1"/>
          <p:nvPr/>
        </p:nvSpPr>
        <p:spPr>
          <a:xfrm>
            <a:off x="3512768" y="3487782"/>
            <a:ext cx="756938" cy="246221"/>
          </a:xfrm>
          <a:prstGeom prst="rect">
            <a:avLst/>
          </a:prstGeom>
          <a:noFill/>
        </p:spPr>
        <p:txBody>
          <a:bodyPr wrap="none" rtlCol="0">
            <a:spAutoFit/>
          </a:bodyPr>
          <a:lstStyle/>
          <a:p>
            <a:pPr>
              <a:lnSpc>
                <a:spcPts val="1200"/>
              </a:lnSpc>
              <a:spcBef>
                <a:spcPts val="0"/>
              </a:spcBef>
            </a:pPr>
            <a:r>
              <a:rPr lang="en-US" sz="1100" b="1" dirty="0" smtClean="0">
                <a:solidFill>
                  <a:schemeClr val="bg1"/>
                </a:solidFill>
              </a:rPr>
              <a:t>Strongly</a:t>
            </a:r>
            <a:endParaRPr lang="en-US" sz="1100" b="1" dirty="0">
              <a:solidFill>
                <a:schemeClr val="bg1"/>
              </a:solidFill>
            </a:endParaRPr>
          </a:p>
        </p:txBody>
      </p:sp>
      <p:sp>
        <p:nvSpPr>
          <p:cNvPr id="22" name="TextBox 21"/>
          <p:cNvSpPr txBox="1"/>
          <p:nvPr/>
        </p:nvSpPr>
        <p:spPr>
          <a:xfrm>
            <a:off x="1749147" y="1892497"/>
            <a:ext cx="543739" cy="307777"/>
          </a:xfrm>
          <a:prstGeom prst="rect">
            <a:avLst/>
          </a:prstGeom>
          <a:noFill/>
        </p:spPr>
        <p:txBody>
          <a:bodyPr wrap="none" rtlCol="0">
            <a:spAutoFit/>
          </a:bodyPr>
          <a:lstStyle/>
          <a:p>
            <a:r>
              <a:rPr lang="en-US" b="1" dirty="0" smtClean="0"/>
              <a:t>75%</a:t>
            </a:r>
            <a:endParaRPr lang="en-US" b="1" dirty="0"/>
          </a:p>
        </p:txBody>
      </p:sp>
      <p:sp>
        <p:nvSpPr>
          <p:cNvPr id="25" name="TextBox 24"/>
          <p:cNvSpPr txBox="1"/>
          <p:nvPr/>
        </p:nvSpPr>
        <p:spPr>
          <a:xfrm>
            <a:off x="826636" y="1137517"/>
            <a:ext cx="3527606" cy="523220"/>
          </a:xfrm>
          <a:prstGeom prst="rect">
            <a:avLst/>
          </a:prstGeom>
          <a:noFill/>
        </p:spPr>
        <p:txBody>
          <a:bodyPr wrap="square" rtlCol="0">
            <a:spAutoFit/>
          </a:bodyPr>
          <a:lstStyle/>
          <a:p>
            <a:r>
              <a:rPr lang="en-US" i="1" dirty="0" smtClean="0"/>
              <a:t>Familiarity with DeVos and her </a:t>
            </a:r>
            <a:br>
              <a:rPr lang="en-US" i="1" dirty="0" smtClean="0"/>
            </a:br>
            <a:r>
              <a:rPr lang="en-US" i="1" dirty="0" smtClean="0"/>
              <a:t>approach on education issues</a:t>
            </a:r>
            <a:endParaRPr lang="en-US" i="1" dirty="0"/>
          </a:p>
        </p:txBody>
      </p:sp>
      <p:sp>
        <p:nvSpPr>
          <p:cNvPr id="27" name="TextBox 26"/>
          <p:cNvSpPr txBox="1"/>
          <p:nvPr/>
        </p:nvSpPr>
        <p:spPr>
          <a:xfrm>
            <a:off x="2988252" y="4475865"/>
            <a:ext cx="838691" cy="402482"/>
          </a:xfrm>
          <a:prstGeom prst="rect">
            <a:avLst/>
          </a:prstGeom>
          <a:noFill/>
        </p:spPr>
        <p:txBody>
          <a:bodyPr wrap="none" rtlCol="0">
            <a:spAutoFit/>
          </a:bodyPr>
          <a:lstStyle/>
          <a:p>
            <a:pPr>
              <a:lnSpc>
                <a:spcPts val="1200"/>
              </a:lnSpc>
              <a:spcBef>
                <a:spcPts val="0"/>
              </a:spcBef>
            </a:pPr>
            <a:r>
              <a:rPr lang="en-US" b="1" dirty="0" smtClean="0"/>
              <a:t>Heard </a:t>
            </a:r>
            <a:br>
              <a:rPr lang="en-US" b="1" dirty="0" smtClean="0"/>
            </a:br>
            <a:r>
              <a:rPr lang="en-US" b="1" dirty="0" smtClean="0"/>
              <a:t>nothing</a:t>
            </a:r>
            <a:endParaRPr lang="en-US" b="1" dirty="0"/>
          </a:p>
        </p:txBody>
      </p:sp>
      <p:sp>
        <p:nvSpPr>
          <p:cNvPr id="28" name="TextBox 27"/>
          <p:cNvSpPr txBox="1"/>
          <p:nvPr/>
        </p:nvSpPr>
        <p:spPr>
          <a:xfrm>
            <a:off x="850518" y="3152144"/>
            <a:ext cx="747499" cy="400110"/>
          </a:xfrm>
          <a:prstGeom prst="rect">
            <a:avLst/>
          </a:prstGeom>
          <a:noFill/>
        </p:spPr>
        <p:txBody>
          <a:bodyPr wrap="square" rtlCol="0">
            <a:spAutoFit/>
          </a:bodyPr>
          <a:lstStyle/>
          <a:p>
            <a:pPr>
              <a:lnSpc>
                <a:spcPts val="1200"/>
              </a:lnSpc>
              <a:spcBef>
                <a:spcPts val="0"/>
              </a:spcBef>
            </a:pPr>
            <a:r>
              <a:rPr lang="en-US" sz="1100" dirty="0" smtClean="0"/>
              <a:t>Heard </a:t>
            </a:r>
            <a:br>
              <a:rPr lang="en-US" sz="1100" dirty="0" smtClean="0"/>
            </a:br>
            <a:r>
              <a:rPr lang="en-US" sz="1100" dirty="0" smtClean="0"/>
              <a:t>some</a:t>
            </a:r>
            <a:endParaRPr lang="en-US" sz="1100" dirty="0"/>
          </a:p>
        </p:txBody>
      </p:sp>
      <p:sp>
        <p:nvSpPr>
          <p:cNvPr id="29" name="TextBox 28"/>
          <p:cNvSpPr txBox="1"/>
          <p:nvPr/>
        </p:nvSpPr>
        <p:spPr>
          <a:xfrm>
            <a:off x="850518" y="2382738"/>
            <a:ext cx="747499" cy="400110"/>
          </a:xfrm>
          <a:prstGeom prst="rect">
            <a:avLst/>
          </a:prstGeom>
          <a:noFill/>
        </p:spPr>
        <p:txBody>
          <a:bodyPr wrap="square" rtlCol="0">
            <a:spAutoFit/>
          </a:bodyPr>
          <a:lstStyle/>
          <a:p>
            <a:pPr>
              <a:lnSpc>
                <a:spcPts val="1200"/>
              </a:lnSpc>
              <a:spcBef>
                <a:spcPts val="0"/>
              </a:spcBef>
            </a:pPr>
            <a:r>
              <a:rPr lang="en-US" sz="1100" dirty="0" smtClean="0"/>
              <a:t>Heard </a:t>
            </a:r>
            <a:br>
              <a:rPr lang="en-US" sz="1100" dirty="0" smtClean="0"/>
            </a:br>
            <a:r>
              <a:rPr lang="en-US" sz="1100" dirty="0" smtClean="0"/>
              <a:t>a little</a:t>
            </a:r>
            <a:endParaRPr lang="en-US" sz="1100" dirty="0"/>
          </a:p>
        </p:txBody>
      </p:sp>
      <p:sp>
        <p:nvSpPr>
          <p:cNvPr id="30" name="TextBox 29"/>
          <p:cNvSpPr txBox="1"/>
          <p:nvPr/>
        </p:nvSpPr>
        <p:spPr>
          <a:xfrm>
            <a:off x="5017678" y="1137517"/>
            <a:ext cx="3527606" cy="707886"/>
          </a:xfrm>
          <a:prstGeom prst="rect">
            <a:avLst/>
          </a:prstGeom>
          <a:noFill/>
        </p:spPr>
        <p:txBody>
          <a:bodyPr wrap="square" rtlCol="0">
            <a:spAutoFit/>
          </a:bodyPr>
          <a:lstStyle/>
          <a:p>
            <a:r>
              <a:rPr lang="en-US" i="1" dirty="0" smtClean="0"/>
              <a:t>DeVos’s Job Approval</a:t>
            </a:r>
            <a:br>
              <a:rPr lang="en-US" i="1" dirty="0" smtClean="0"/>
            </a:br>
            <a:r>
              <a:rPr lang="en-US" i="1" dirty="0" smtClean="0"/>
              <a:t>as Secretary of Education </a:t>
            </a:r>
          </a:p>
          <a:p>
            <a:r>
              <a:rPr lang="en-US" sz="1200" dirty="0" smtClean="0"/>
              <a:t>(among those familiar w/ DeVos)</a:t>
            </a:r>
            <a:endParaRPr lang="en-US" sz="1200" dirty="0"/>
          </a:p>
        </p:txBody>
      </p:sp>
      <p:sp>
        <p:nvSpPr>
          <p:cNvPr id="31" name="TextBox 30"/>
          <p:cNvSpPr txBox="1"/>
          <p:nvPr/>
        </p:nvSpPr>
        <p:spPr>
          <a:xfrm>
            <a:off x="5771967" y="4475865"/>
            <a:ext cx="910827" cy="248594"/>
          </a:xfrm>
          <a:prstGeom prst="rect">
            <a:avLst/>
          </a:prstGeom>
          <a:noFill/>
        </p:spPr>
        <p:txBody>
          <a:bodyPr wrap="none" rtlCol="0">
            <a:spAutoFit/>
          </a:bodyPr>
          <a:lstStyle/>
          <a:p>
            <a:pPr>
              <a:lnSpc>
                <a:spcPts val="1200"/>
              </a:lnSpc>
              <a:spcBef>
                <a:spcPts val="0"/>
              </a:spcBef>
            </a:pPr>
            <a:r>
              <a:rPr lang="en-US" b="1" dirty="0" smtClean="0"/>
              <a:t>Approve</a:t>
            </a:r>
            <a:endParaRPr lang="en-US" b="1" dirty="0"/>
          </a:p>
        </p:txBody>
      </p:sp>
      <p:sp>
        <p:nvSpPr>
          <p:cNvPr id="33" name="TextBox 32"/>
          <p:cNvSpPr txBox="1"/>
          <p:nvPr/>
        </p:nvSpPr>
        <p:spPr>
          <a:xfrm>
            <a:off x="7087280" y="4503968"/>
            <a:ext cx="1159292" cy="248594"/>
          </a:xfrm>
          <a:prstGeom prst="rect">
            <a:avLst/>
          </a:prstGeom>
          <a:noFill/>
        </p:spPr>
        <p:txBody>
          <a:bodyPr wrap="none" rtlCol="0">
            <a:spAutoFit/>
          </a:bodyPr>
          <a:lstStyle/>
          <a:p>
            <a:pPr>
              <a:lnSpc>
                <a:spcPts val="1200"/>
              </a:lnSpc>
              <a:spcBef>
                <a:spcPts val="0"/>
              </a:spcBef>
            </a:pPr>
            <a:r>
              <a:rPr lang="en-US" b="1" dirty="0" smtClean="0"/>
              <a:t>Disapprove</a:t>
            </a:r>
            <a:endParaRPr lang="en-US" b="1" dirty="0"/>
          </a:p>
        </p:txBody>
      </p:sp>
      <p:sp>
        <p:nvSpPr>
          <p:cNvPr id="34" name="TextBox 33"/>
          <p:cNvSpPr txBox="1"/>
          <p:nvPr/>
        </p:nvSpPr>
        <p:spPr>
          <a:xfrm>
            <a:off x="5806005" y="4026642"/>
            <a:ext cx="829164" cy="246221"/>
          </a:xfrm>
          <a:prstGeom prst="rect">
            <a:avLst/>
          </a:prstGeom>
          <a:noFill/>
        </p:spPr>
        <p:txBody>
          <a:bodyPr wrap="square" rtlCol="0">
            <a:spAutoFit/>
          </a:bodyPr>
          <a:lstStyle/>
          <a:p>
            <a:pPr>
              <a:lnSpc>
                <a:spcPts val="1200"/>
              </a:lnSpc>
              <a:spcBef>
                <a:spcPts val="0"/>
              </a:spcBef>
            </a:pPr>
            <a:r>
              <a:rPr lang="en-US" sz="1100" b="1" dirty="0" smtClean="0">
                <a:solidFill>
                  <a:schemeClr val="bg1"/>
                </a:solidFill>
              </a:rPr>
              <a:t>Strongly</a:t>
            </a:r>
            <a:endParaRPr lang="en-US" sz="1100" b="1" dirty="0">
              <a:solidFill>
                <a:schemeClr val="bg1"/>
              </a:solidFill>
            </a:endParaRPr>
          </a:p>
        </p:txBody>
      </p:sp>
      <p:sp>
        <p:nvSpPr>
          <p:cNvPr id="35" name="TextBox 34"/>
          <p:cNvSpPr txBox="1"/>
          <p:nvPr/>
        </p:nvSpPr>
        <p:spPr>
          <a:xfrm>
            <a:off x="7182530" y="3617984"/>
            <a:ext cx="829164" cy="246221"/>
          </a:xfrm>
          <a:prstGeom prst="rect">
            <a:avLst/>
          </a:prstGeom>
          <a:noFill/>
        </p:spPr>
        <p:txBody>
          <a:bodyPr wrap="square" rtlCol="0">
            <a:spAutoFit/>
          </a:bodyPr>
          <a:lstStyle/>
          <a:p>
            <a:pPr>
              <a:lnSpc>
                <a:spcPts val="1200"/>
              </a:lnSpc>
              <a:spcBef>
                <a:spcPts val="0"/>
              </a:spcBef>
            </a:pPr>
            <a:r>
              <a:rPr lang="en-US" sz="1100" b="1" dirty="0" smtClean="0">
                <a:solidFill>
                  <a:schemeClr val="bg1"/>
                </a:solidFill>
              </a:rPr>
              <a:t>Strongly</a:t>
            </a:r>
            <a:endParaRPr lang="en-US" sz="1100" b="1" dirty="0">
              <a:solidFill>
                <a:schemeClr val="bg1"/>
              </a:solidFill>
            </a:endParaRPr>
          </a:p>
        </p:txBody>
      </p:sp>
      <p:sp>
        <p:nvSpPr>
          <p:cNvPr id="36" name="TextBox 35"/>
          <p:cNvSpPr txBox="1"/>
          <p:nvPr/>
        </p:nvSpPr>
        <p:spPr>
          <a:xfrm>
            <a:off x="5975830" y="3487782"/>
            <a:ext cx="543739" cy="307777"/>
          </a:xfrm>
          <a:prstGeom prst="rect">
            <a:avLst/>
          </a:prstGeom>
          <a:noFill/>
        </p:spPr>
        <p:txBody>
          <a:bodyPr wrap="none" rtlCol="0">
            <a:spAutoFit/>
          </a:bodyPr>
          <a:lstStyle/>
          <a:p>
            <a:r>
              <a:rPr lang="en-US" b="1" dirty="0" smtClean="0"/>
              <a:t>23%</a:t>
            </a:r>
            <a:endParaRPr lang="en-US" b="1" dirty="0"/>
          </a:p>
        </p:txBody>
      </p:sp>
      <p:sp>
        <p:nvSpPr>
          <p:cNvPr id="37" name="TextBox 36"/>
          <p:cNvSpPr txBox="1"/>
          <p:nvPr/>
        </p:nvSpPr>
        <p:spPr>
          <a:xfrm>
            <a:off x="7325242" y="2844367"/>
            <a:ext cx="543739" cy="307777"/>
          </a:xfrm>
          <a:prstGeom prst="rect">
            <a:avLst/>
          </a:prstGeom>
          <a:noFill/>
        </p:spPr>
        <p:txBody>
          <a:bodyPr wrap="none" rtlCol="0">
            <a:spAutoFit/>
          </a:bodyPr>
          <a:lstStyle/>
          <a:p>
            <a:r>
              <a:rPr lang="en-US" b="1" dirty="0" smtClean="0"/>
              <a:t>44%</a:t>
            </a:r>
            <a:endParaRPr lang="en-US" b="1" dirty="0"/>
          </a:p>
        </p:txBody>
      </p:sp>
      <p:sp>
        <p:nvSpPr>
          <p:cNvPr id="3" name="Oval 2"/>
          <p:cNvSpPr/>
          <p:nvPr/>
        </p:nvSpPr>
        <p:spPr bwMode="auto">
          <a:xfrm>
            <a:off x="7182530" y="3487782"/>
            <a:ext cx="829164" cy="661970"/>
          </a:xfrm>
          <a:prstGeom prst="ellipse">
            <a:avLst/>
          </a:prstGeom>
          <a:noFill/>
          <a:ln w="28575" cap="flat" cmpd="sng" algn="ctr">
            <a:solidFill>
              <a:schemeClr val="accent3"/>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p:txBody>
      </p:sp>
    </p:spTree>
    <p:extLst>
      <p:ext uri="{BB962C8B-B14F-4D97-AF65-F5344CB8AC3E}">
        <p14:creationId xmlns:p14="http://schemas.microsoft.com/office/powerpoint/2010/main" val="3698905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p:cNvPicPr>
            <a:picLocks noChangeAspect="1"/>
          </p:cNvPicPr>
          <p:nvPr/>
        </p:nvPicPr>
        <p:blipFill rotWithShape="1">
          <a:blip r:embed="rId3"/>
          <a:srcRect l="10892" t="16998" r="-1" b="8001"/>
          <a:stretch/>
        </p:blipFill>
        <p:spPr bwMode="auto">
          <a:xfrm>
            <a:off x="0" y="0"/>
            <a:ext cx="9131808" cy="5143500"/>
          </a:xfrm>
          <a:prstGeom prst="rect">
            <a:avLst/>
          </a:prstGeom>
          <a:noFill/>
          <a:ln w="9525">
            <a:noFill/>
            <a:miter lim="800000"/>
            <a:headEnd/>
            <a:tailEnd/>
          </a:ln>
        </p:spPr>
      </p:pic>
      <p:sp>
        <p:nvSpPr>
          <p:cNvPr id="4099" name="Text Box 233"/>
          <p:cNvSpPr txBox="1">
            <a:spLocks noChangeArrowheads="1"/>
          </p:cNvSpPr>
          <p:nvPr/>
        </p:nvSpPr>
        <p:spPr bwMode="auto">
          <a:xfrm>
            <a:off x="2809366" y="1783747"/>
            <a:ext cx="6102986" cy="2211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algn="ctr" eaLnBrk="0" fontAlgn="base" hangingPunct="0">
              <a:spcBef>
                <a:spcPct val="0"/>
              </a:spcBef>
              <a:spcAft>
                <a:spcPct val="0"/>
              </a:spcAft>
              <a:defRPr sz="1400">
                <a:solidFill>
                  <a:schemeClr val="tx1"/>
                </a:solidFill>
                <a:latin typeface="Arial" charset="0"/>
              </a:defRPr>
            </a:lvl6pPr>
            <a:lvl7pPr marL="2971800" indent="-228600" algn="ctr" eaLnBrk="0" fontAlgn="base" hangingPunct="0">
              <a:spcBef>
                <a:spcPct val="0"/>
              </a:spcBef>
              <a:spcAft>
                <a:spcPct val="0"/>
              </a:spcAft>
              <a:defRPr sz="1400">
                <a:solidFill>
                  <a:schemeClr val="tx1"/>
                </a:solidFill>
                <a:latin typeface="Arial" charset="0"/>
              </a:defRPr>
            </a:lvl7pPr>
            <a:lvl8pPr marL="3429000" indent="-228600" algn="ctr" eaLnBrk="0" fontAlgn="base" hangingPunct="0">
              <a:spcBef>
                <a:spcPct val="0"/>
              </a:spcBef>
              <a:spcAft>
                <a:spcPct val="0"/>
              </a:spcAft>
              <a:defRPr sz="1400">
                <a:solidFill>
                  <a:schemeClr val="tx1"/>
                </a:solidFill>
                <a:latin typeface="Arial" charset="0"/>
              </a:defRPr>
            </a:lvl8pPr>
            <a:lvl9pPr marL="3886200" indent="-228600" algn="ctr" eaLnBrk="0" fontAlgn="base" hangingPunct="0">
              <a:spcBef>
                <a:spcPct val="0"/>
              </a:spcBef>
              <a:spcAft>
                <a:spcPct val="0"/>
              </a:spcAft>
              <a:defRPr sz="1400">
                <a:solidFill>
                  <a:schemeClr val="tx1"/>
                </a:solidFill>
                <a:latin typeface="Arial" charset="0"/>
              </a:defRPr>
            </a:lvl9pPr>
          </a:lstStyle>
          <a:p>
            <a:pPr eaLnBrk="1" hangingPunct="1">
              <a:lnSpc>
                <a:spcPct val="85000"/>
              </a:lnSpc>
            </a:pPr>
            <a:r>
              <a:rPr lang="en-US" sz="5200" b="1" dirty="0">
                <a:solidFill>
                  <a:srgbClr val="002060"/>
                </a:solidFill>
                <a:latin typeface="Calibri" pitchFamily="34" charset="0"/>
              </a:rPr>
              <a:t>Public School Parents on the Value Of Public </a:t>
            </a:r>
            <a:r>
              <a:rPr lang="en-US" sz="5200" b="1" dirty="0" smtClean="0">
                <a:solidFill>
                  <a:srgbClr val="002060"/>
                </a:solidFill>
                <a:latin typeface="Calibri" pitchFamily="34" charset="0"/>
              </a:rPr>
              <a:t>Education</a:t>
            </a:r>
            <a:endParaRPr lang="en-US" sz="5200" b="1" dirty="0">
              <a:solidFill>
                <a:srgbClr val="002060"/>
              </a:solidFill>
              <a:latin typeface="Calibri" pitchFamily="34" charset="0"/>
            </a:endParaRPr>
          </a:p>
        </p:txBody>
      </p:sp>
      <p:sp>
        <p:nvSpPr>
          <p:cNvPr id="4100" name="Text Box 234"/>
          <p:cNvSpPr txBox="1">
            <a:spLocks noChangeArrowheads="1"/>
          </p:cNvSpPr>
          <p:nvPr/>
        </p:nvSpPr>
        <p:spPr bwMode="auto">
          <a:xfrm>
            <a:off x="1028079" y="4442157"/>
            <a:ext cx="7087843" cy="52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algn="ctr" eaLnBrk="0" fontAlgn="base" hangingPunct="0">
              <a:spcBef>
                <a:spcPct val="0"/>
              </a:spcBef>
              <a:spcAft>
                <a:spcPct val="0"/>
              </a:spcAft>
              <a:defRPr sz="1400">
                <a:solidFill>
                  <a:schemeClr val="tx1"/>
                </a:solidFill>
                <a:latin typeface="Arial" charset="0"/>
              </a:defRPr>
            </a:lvl6pPr>
            <a:lvl7pPr marL="2971800" indent="-228600" algn="ctr" eaLnBrk="0" fontAlgn="base" hangingPunct="0">
              <a:spcBef>
                <a:spcPct val="0"/>
              </a:spcBef>
              <a:spcAft>
                <a:spcPct val="0"/>
              </a:spcAft>
              <a:defRPr sz="1400">
                <a:solidFill>
                  <a:schemeClr val="tx1"/>
                </a:solidFill>
                <a:latin typeface="Arial" charset="0"/>
              </a:defRPr>
            </a:lvl7pPr>
            <a:lvl8pPr marL="3429000" indent="-228600" algn="ctr" eaLnBrk="0" fontAlgn="base" hangingPunct="0">
              <a:spcBef>
                <a:spcPct val="0"/>
              </a:spcBef>
              <a:spcAft>
                <a:spcPct val="0"/>
              </a:spcAft>
              <a:defRPr sz="1400">
                <a:solidFill>
                  <a:schemeClr val="tx1"/>
                </a:solidFill>
                <a:latin typeface="Arial" charset="0"/>
              </a:defRPr>
            </a:lvl8pPr>
            <a:lvl9pPr marL="3886200" indent="-228600" algn="ctr" eaLnBrk="0" fontAlgn="base" hangingPunct="0">
              <a:spcBef>
                <a:spcPct val="0"/>
              </a:spcBef>
              <a:spcAft>
                <a:spcPct val="0"/>
              </a:spcAft>
              <a:defRPr sz="1400">
                <a:solidFill>
                  <a:schemeClr val="tx1"/>
                </a:solidFill>
                <a:latin typeface="Arial" charset="0"/>
              </a:defRPr>
            </a:lvl9pPr>
          </a:lstStyle>
          <a:p>
            <a:pPr eaLnBrk="1" hangingPunct="1">
              <a:lnSpc>
                <a:spcPts val="1700"/>
              </a:lnSpc>
            </a:pPr>
            <a:r>
              <a:rPr lang="en-US" dirty="0">
                <a:solidFill>
                  <a:srgbClr val="002060"/>
                </a:solidFill>
                <a:latin typeface="Calibri" pitchFamily="34" charset="0"/>
              </a:rPr>
              <a:t>Key findings from a </a:t>
            </a:r>
            <a:r>
              <a:rPr lang="en-US" dirty="0" smtClean="0">
                <a:solidFill>
                  <a:srgbClr val="002060"/>
                </a:solidFill>
                <a:latin typeface="Calibri" pitchFamily="34" charset="0"/>
              </a:rPr>
              <a:t>national </a:t>
            </a:r>
            <a:r>
              <a:rPr lang="en-US" dirty="0">
                <a:solidFill>
                  <a:srgbClr val="002060"/>
                </a:solidFill>
                <a:latin typeface="Calibri" pitchFamily="34" charset="0"/>
              </a:rPr>
              <a:t>survey </a:t>
            </a:r>
            <a:r>
              <a:rPr lang="en-US" dirty="0" smtClean="0">
                <a:solidFill>
                  <a:srgbClr val="002060"/>
                </a:solidFill>
                <a:latin typeface="Calibri" pitchFamily="34" charset="0"/>
              </a:rPr>
              <a:t>among 1,200 </a:t>
            </a:r>
            <a:r>
              <a:rPr lang="en-US" dirty="0">
                <a:solidFill>
                  <a:srgbClr val="002060"/>
                </a:solidFill>
                <a:latin typeface="Calibri" pitchFamily="34" charset="0"/>
              </a:rPr>
              <a:t>public school parents, including oversamples of African American, Hispanic, and </a:t>
            </a:r>
            <a:r>
              <a:rPr lang="en-US" dirty="0" smtClean="0">
                <a:solidFill>
                  <a:srgbClr val="002060"/>
                </a:solidFill>
                <a:latin typeface="Calibri" pitchFamily="34" charset="0"/>
              </a:rPr>
              <a:t>major city parents, conducted July </a:t>
            </a:r>
            <a:r>
              <a:rPr lang="en-US" dirty="0">
                <a:solidFill>
                  <a:srgbClr val="002060"/>
                </a:solidFill>
                <a:latin typeface="Calibri" pitchFamily="34" charset="0"/>
              </a:rPr>
              <a:t>24 </a:t>
            </a:r>
            <a:r>
              <a:rPr lang="en-US" dirty="0" smtClean="0">
                <a:solidFill>
                  <a:srgbClr val="002060"/>
                </a:solidFill>
                <a:latin typeface="Calibri" pitchFamily="34" charset="0"/>
              </a:rPr>
              <a:t>to August </a:t>
            </a:r>
            <a:r>
              <a:rPr lang="en-US" dirty="0">
                <a:solidFill>
                  <a:srgbClr val="002060"/>
                </a:solidFill>
                <a:latin typeface="Calibri" pitchFamily="34" charset="0"/>
              </a:rPr>
              <a:t>3, </a:t>
            </a:r>
            <a:r>
              <a:rPr lang="en-US" dirty="0" smtClean="0">
                <a:solidFill>
                  <a:srgbClr val="002060"/>
                </a:solidFill>
                <a:latin typeface="Calibri" pitchFamily="34" charset="0"/>
              </a:rPr>
              <a:t>2017</a:t>
            </a:r>
            <a:endParaRPr lang="en-US" dirty="0">
              <a:solidFill>
                <a:srgbClr val="002060"/>
              </a:solidFill>
              <a:latin typeface="Calibri" pitchFamily="34"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7263" y="184826"/>
            <a:ext cx="3413761" cy="628079"/>
          </a:xfrm>
          <a:prstGeom prst="rect">
            <a:avLst/>
          </a:prstGeom>
        </p:spPr>
      </p:pic>
      <p:pic>
        <p:nvPicPr>
          <p:cNvPr id="3" name="Picture 2"/>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083808" y="163609"/>
            <a:ext cx="2852928" cy="938015"/>
          </a:xfrm>
          <a:prstGeom prst="rect">
            <a:avLst/>
          </a:prstGeom>
        </p:spPr>
      </p:pic>
    </p:spTree>
    <p:extLst>
      <p:ext uri="{BB962C8B-B14F-4D97-AF65-F5344CB8AC3E}">
        <p14:creationId xmlns:p14="http://schemas.microsoft.com/office/powerpoint/2010/main" val="23078960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Findings</a:t>
            </a:r>
            <a:endParaRPr lang="en-US" dirty="0"/>
          </a:p>
        </p:txBody>
      </p:sp>
      <p:sp>
        <p:nvSpPr>
          <p:cNvPr id="3" name="Content Placeholder 2"/>
          <p:cNvSpPr>
            <a:spLocks noGrp="1"/>
          </p:cNvSpPr>
          <p:nvPr>
            <p:ph idx="1"/>
          </p:nvPr>
        </p:nvSpPr>
        <p:spPr>
          <a:xfrm>
            <a:off x="597408" y="869442"/>
            <a:ext cx="8339328" cy="3879342"/>
          </a:xfrm>
        </p:spPr>
        <p:txBody>
          <a:bodyPr/>
          <a:lstStyle/>
          <a:p>
            <a:pPr algn="just">
              <a:spcBef>
                <a:spcPts val="1200"/>
              </a:spcBef>
            </a:pPr>
            <a:r>
              <a:rPr lang="en-US" sz="1800" dirty="0" smtClean="0">
                <a:latin typeface="+mn-lt"/>
              </a:rPr>
              <a:t>Parents say public schools are helping their children achieve their full potential and expanding opportunity for low-income and minority children.</a:t>
            </a:r>
          </a:p>
          <a:p>
            <a:pPr algn="just">
              <a:spcBef>
                <a:spcPts val="1200"/>
              </a:spcBef>
            </a:pPr>
            <a:r>
              <a:rPr lang="en-US" sz="1800" dirty="0" smtClean="0">
                <a:latin typeface="+mn-lt"/>
              </a:rPr>
              <a:t>Parents want a good neighborhood public school much more than increased choice of schools.</a:t>
            </a:r>
          </a:p>
          <a:p>
            <a:pPr algn="just">
              <a:spcBef>
                <a:spcPts val="1200"/>
              </a:spcBef>
            </a:pPr>
            <a:r>
              <a:rPr lang="en-US" sz="1800" dirty="0" smtClean="0">
                <a:latin typeface="+mn-lt"/>
              </a:rPr>
              <a:t>Parents’ top goals for their schools: providing a safe &amp; secure environment, developing knowledge and skills, and ensuring equal opportunity for all kids.</a:t>
            </a:r>
          </a:p>
          <a:p>
            <a:pPr algn="just">
              <a:spcBef>
                <a:spcPts val="1200"/>
              </a:spcBef>
            </a:pPr>
            <a:r>
              <a:rPr lang="en-US" sz="1800" dirty="0" smtClean="0">
                <a:latin typeface="+mn-lt"/>
              </a:rPr>
              <a:t>Parents’ education agenda focuses on investing in traditional public schools, rather than diverting funding to charters or vouchers.</a:t>
            </a:r>
          </a:p>
          <a:p>
            <a:pPr algn="just">
              <a:spcBef>
                <a:spcPts val="1200"/>
              </a:spcBef>
            </a:pPr>
            <a:r>
              <a:rPr lang="en-US" sz="1800" dirty="0" smtClean="0">
                <a:latin typeface="+mn-lt"/>
              </a:rPr>
              <a:t>Parents have little confidence in Donald Trump or Betsy DeVos to have the right ideas for education, and disapprove of DeVos’ performance as Secretary of Education.</a:t>
            </a:r>
            <a:endParaRPr lang="en-US" sz="1800" dirty="0">
              <a:latin typeface="+mn-lt"/>
            </a:endParaRPr>
          </a:p>
        </p:txBody>
      </p:sp>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3</a:t>
            </a:fld>
            <a:endParaRPr lang="en-US" dirty="0"/>
          </a:p>
        </p:txBody>
      </p:sp>
    </p:spTree>
    <p:extLst>
      <p:ext uri="{BB962C8B-B14F-4D97-AF65-F5344CB8AC3E}">
        <p14:creationId xmlns:p14="http://schemas.microsoft.com/office/powerpoint/2010/main" val="39948998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5216" y="112624"/>
            <a:ext cx="7523202" cy="857250"/>
          </a:xfrm>
        </p:spPr>
        <p:txBody>
          <a:bodyPr/>
          <a:lstStyle/>
          <a:p>
            <a:r>
              <a:rPr lang="en-US" dirty="0"/>
              <a:t>Three-Fourths of Parents Give High Rating to Their Public School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81066923"/>
              </p:ext>
            </p:extLst>
          </p:nvPr>
        </p:nvGraphicFramePr>
        <p:xfrm>
          <a:off x="1383423" y="1171575"/>
          <a:ext cx="3371850" cy="337312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4</a:t>
            </a:fld>
            <a:endParaRPr lang="en-US" dirty="0"/>
          </a:p>
        </p:txBody>
      </p:sp>
      <p:sp>
        <p:nvSpPr>
          <p:cNvPr id="6" name="TextBox 5"/>
          <p:cNvSpPr txBox="1"/>
          <p:nvPr/>
        </p:nvSpPr>
        <p:spPr>
          <a:xfrm>
            <a:off x="2636305" y="1087118"/>
            <a:ext cx="4384470" cy="307777"/>
          </a:xfrm>
          <a:prstGeom prst="rect">
            <a:avLst/>
          </a:prstGeom>
          <a:noFill/>
        </p:spPr>
        <p:txBody>
          <a:bodyPr wrap="none" rtlCol="0">
            <a:spAutoFit/>
          </a:bodyPr>
          <a:lstStyle/>
          <a:p>
            <a:r>
              <a:rPr lang="en-US" i="1" dirty="0" smtClean="0"/>
              <a:t>Quality of Education in My Children’s Public Schools </a:t>
            </a:r>
            <a:endParaRPr lang="en-US" i="1" dirty="0"/>
          </a:p>
        </p:txBody>
      </p:sp>
      <p:sp>
        <p:nvSpPr>
          <p:cNvPr id="7" name="TextBox 6"/>
          <p:cNvSpPr txBox="1"/>
          <p:nvPr/>
        </p:nvSpPr>
        <p:spPr>
          <a:xfrm>
            <a:off x="1471580" y="4429819"/>
            <a:ext cx="1019830" cy="451406"/>
          </a:xfrm>
          <a:prstGeom prst="rect">
            <a:avLst/>
          </a:prstGeom>
          <a:noFill/>
        </p:spPr>
        <p:txBody>
          <a:bodyPr wrap="none" rtlCol="0">
            <a:spAutoFit/>
          </a:bodyPr>
          <a:lstStyle/>
          <a:p>
            <a:pPr>
              <a:lnSpc>
                <a:spcPts val="1400"/>
              </a:lnSpc>
              <a:spcBef>
                <a:spcPts val="0"/>
              </a:spcBef>
            </a:pPr>
            <a:r>
              <a:rPr lang="en-US" b="1" dirty="0" smtClean="0"/>
              <a:t>Excellent/</a:t>
            </a:r>
            <a:br>
              <a:rPr lang="en-US" b="1" dirty="0" smtClean="0"/>
            </a:br>
            <a:r>
              <a:rPr lang="en-US" b="1" dirty="0" smtClean="0"/>
              <a:t>good</a:t>
            </a:r>
            <a:endParaRPr lang="en-US" b="1" dirty="0"/>
          </a:p>
        </p:txBody>
      </p:sp>
      <p:sp>
        <p:nvSpPr>
          <p:cNvPr id="8" name="TextBox 7"/>
          <p:cNvSpPr txBox="1"/>
          <p:nvPr/>
        </p:nvSpPr>
        <p:spPr>
          <a:xfrm>
            <a:off x="1770784" y="1857156"/>
            <a:ext cx="543740" cy="307777"/>
          </a:xfrm>
          <a:prstGeom prst="rect">
            <a:avLst/>
          </a:prstGeom>
          <a:noFill/>
        </p:spPr>
        <p:txBody>
          <a:bodyPr wrap="none" rtlCol="0">
            <a:spAutoFit/>
          </a:bodyPr>
          <a:lstStyle/>
          <a:p>
            <a:r>
              <a:rPr lang="en-US" b="1" dirty="0" smtClean="0"/>
              <a:t>73%</a:t>
            </a:r>
            <a:endParaRPr lang="en-US" b="1" dirty="0"/>
          </a:p>
        </p:txBody>
      </p:sp>
      <p:sp>
        <p:nvSpPr>
          <p:cNvPr id="18" name="TextBox 8"/>
          <p:cNvSpPr txBox="1">
            <a:spLocks noChangeArrowheads="1"/>
          </p:cNvSpPr>
          <p:nvPr/>
        </p:nvSpPr>
        <p:spPr bwMode="auto">
          <a:xfrm>
            <a:off x="3514682" y="4429819"/>
            <a:ext cx="1276311" cy="451406"/>
          </a:xfrm>
          <a:prstGeom prst="rect">
            <a:avLst/>
          </a:prstGeom>
          <a:noFill/>
          <a:ln w="9525">
            <a:noFill/>
            <a:miter lim="800000"/>
            <a:headEnd/>
            <a:tailEnd/>
          </a:ln>
        </p:spPr>
        <p:txBody>
          <a:bodyPr wrap="none">
            <a:spAutoFit/>
          </a:bodyPr>
          <a:lstStyle/>
          <a:p>
            <a:pPr algn="ctr">
              <a:lnSpc>
                <a:spcPts val="1400"/>
              </a:lnSpc>
              <a:spcBef>
                <a:spcPts val="0"/>
              </a:spcBef>
            </a:pPr>
            <a:r>
              <a:rPr lang="en-US" b="1" dirty="0"/>
              <a:t>Not so good/</a:t>
            </a:r>
            <a:br>
              <a:rPr lang="en-US" b="1" dirty="0"/>
            </a:br>
            <a:r>
              <a:rPr lang="en-US" b="1" dirty="0"/>
              <a:t>poor</a:t>
            </a:r>
          </a:p>
        </p:txBody>
      </p:sp>
      <p:sp>
        <p:nvSpPr>
          <p:cNvPr id="19" name="TextBox 11"/>
          <p:cNvSpPr txBox="1">
            <a:spLocks noChangeArrowheads="1"/>
          </p:cNvSpPr>
          <p:nvPr/>
        </p:nvSpPr>
        <p:spPr bwMode="auto">
          <a:xfrm>
            <a:off x="2524630" y="4429819"/>
            <a:ext cx="998991" cy="271869"/>
          </a:xfrm>
          <a:prstGeom prst="rect">
            <a:avLst/>
          </a:prstGeom>
          <a:noFill/>
          <a:ln w="9525">
            <a:noFill/>
            <a:miter lim="800000"/>
            <a:headEnd/>
            <a:tailEnd/>
          </a:ln>
        </p:spPr>
        <p:txBody>
          <a:bodyPr wrap="none">
            <a:spAutoFit/>
          </a:bodyPr>
          <a:lstStyle/>
          <a:p>
            <a:pPr algn="ctr">
              <a:lnSpc>
                <a:spcPts val="1400"/>
              </a:lnSpc>
              <a:spcBef>
                <a:spcPts val="0"/>
              </a:spcBef>
            </a:pPr>
            <a:r>
              <a:rPr lang="en-US" b="1" dirty="0" smtClean="0"/>
              <a:t>Adequate</a:t>
            </a:r>
            <a:endParaRPr lang="en-US" b="1" dirty="0"/>
          </a:p>
        </p:txBody>
      </p:sp>
      <p:sp>
        <p:nvSpPr>
          <p:cNvPr id="25" name="TextBox 24"/>
          <p:cNvSpPr txBox="1"/>
          <p:nvPr/>
        </p:nvSpPr>
        <p:spPr>
          <a:xfrm>
            <a:off x="1570206" y="3717647"/>
            <a:ext cx="803425" cy="259110"/>
          </a:xfrm>
          <a:prstGeom prst="rect">
            <a:avLst/>
          </a:prstGeom>
          <a:noFill/>
        </p:spPr>
        <p:txBody>
          <a:bodyPr wrap="none" rtlCol="0">
            <a:spAutoFit/>
          </a:bodyPr>
          <a:lstStyle/>
          <a:p>
            <a:pPr>
              <a:lnSpc>
                <a:spcPts val="1400"/>
              </a:lnSpc>
              <a:spcBef>
                <a:spcPts val="0"/>
              </a:spcBef>
            </a:pPr>
            <a:r>
              <a:rPr lang="en-US" sz="1100" b="1" dirty="0" smtClean="0">
                <a:solidFill>
                  <a:schemeClr val="bg1"/>
                </a:solidFill>
              </a:rPr>
              <a:t>Excellent</a:t>
            </a:r>
            <a:endParaRPr lang="en-US" sz="1100" b="1" dirty="0">
              <a:solidFill>
                <a:schemeClr val="bg1"/>
              </a:solidFill>
            </a:endParaRPr>
          </a:p>
        </p:txBody>
      </p:sp>
      <p:grpSp>
        <p:nvGrpSpPr>
          <p:cNvPr id="28" name="Group 27"/>
          <p:cNvGrpSpPr/>
          <p:nvPr/>
        </p:nvGrpSpPr>
        <p:grpSpPr>
          <a:xfrm>
            <a:off x="5000624" y="1899720"/>
            <a:ext cx="3876675" cy="1862655"/>
            <a:chOff x="5000624" y="1899720"/>
            <a:chExt cx="3876675" cy="1862655"/>
          </a:xfrm>
        </p:grpSpPr>
        <p:grpSp>
          <p:nvGrpSpPr>
            <p:cNvPr id="24" name="Group 23"/>
            <p:cNvGrpSpPr/>
            <p:nvPr/>
          </p:nvGrpSpPr>
          <p:grpSpPr>
            <a:xfrm>
              <a:off x="5000624" y="1899720"/>
              <a:ext cx="3876675" cy="1862655"/>
              <a:chOff x="5000624" y="1899720"/>
              <a:chExt cx="3876675" cy="1862655"/>
            </a:xfrm>
          </p:grpSpPr>
          <p:sp>
            <p:nvSpPr>
              <p:cNvPr id="9" name="TextBox 8"/>
              <p:cNvSpPr txBox="1"/>
              <p:nvPr/>
            </p:nvSpPr>
            <p:spPr>
              <a:xfrm>
                <a:off x="5180817" y="2698333"/>
                <a:ext cx="1421736" cy="938719"/>
              </a:xfrm>
              <a:prstGeom prst="rect">
                <a:avLst/>
              </a:prstGeom>
              <a:noFill/>
            </p:spPr>
            <p:txBody>
              <a:bodyPr wrap="none" rtlCol="0">
                <a:spAutoFit/>
              </a:bodyPr>
              <a:lstStyle/>
              <a:p>
                <a:pPr algn="l">
                  <a:lnSpc>
                    <a:spcPts val="1400"/>
                  </a:lnSpc>
                  <a:spcBef>
                    <a:spcPts val="1200"/>
                  </a:spcBef>
                </a:pPr>
                <a:r>
                  <a:rPr lang="en-US" sz="1200" dirty="0" smtClean="0"/>
                  <a:t>Major city parents</a:t>
                </a:r>
              </a:p>
              <a:p>
                <a:pPr algn="l">
                  <a:lnSpc>
                    <a:spcPts val="1400"/>
                  </a:lnSpc>
                  <a:spcBef>
                    <a:spcPts val="1200"/>
                  </a:spcBef>
                </a:pPr>
                <a:r>
                  <a:rPr lang="en-US" sz="1200" dirty="0" smtClean="0"/>
                  <a:t>African Americans</a:t>
                </a:r>
              </a:p>
              <a:p>
                <a:pPr algn="l">
                  <a:lnSpc>
                    <a:spcPts val="1400"/>
                  </a:lnSpc>
                  <a:spcBef>
                    <a:spcPts val="1200"/>
                  </a:spcBef>
                </a:pPr>
                <a:r>
                  <a:rPr lang="en-US" sz="1200" dirty="0" smtClean="0"/>
                  <a:t>Hispanics</a:t>
                </a:r>
                <a:endParaRPr lang="en-US" sz="1200" dirty="0"/>
              </a:p>
            </p:txBody>
          </p:sp>
          <p:sp>
            <p:nvSpPr>
              <p:cNvPr id="20" name="TextBox 19"/>
              <p:cNvSpPr txBox="1"/>
              <p:nvPr/>
            </p:nvSpPr>
            <p:spPr>
              <a:xfrm>
                <a:off x="6608445" y="2185373"/>
                <a:ext cx="849912" cy="1451679"/>
              </a:xfrm>
              <a:prstGeom prst="rect">
                <a:avLst/>
              </a:prstGeom>
              <a:noFill/>
            </p:spPr>
            <p:txBody>
              <a:bodyPr wrap="none" rtlCol="0">
                <a:spAutoFit/>
              </a:bodyPr>
              <a:lstStyle/>
              <a:p>
                <a:pPr>
                  <a:lnSpc>
                    <a:spcPts val="1400"/>
                  </a:lnSpc>
                  <a:spcBef>
                    <a:spcPts val="1200"/>
                  </a:spcBef>
                </a:pPr>
                <a:r>
                  <a:rPr lang="en-US" sz="1200" dirty="0" smtClean="0"/>
                  <a:t>Excellent/</a:t>
                </a:r>
                <a:br>
                  <a:rPr lang="en-US" sz="1200" dirty="0" smtClean="0"/>
                </a:br>
                <a:r>
                  <a:rPr lang="en-US" sz="1200" dirty="0" smtClean="0"/>
                  <a:t>good</a:t>
                </a:r>
              </a:p>
              <a:p>
                <a:pPr>
                  <a:lnSpc>
                    <a:spcPts val="1400"/>
                  </a:lnSpc>
                  <a:spcBef>
                    <a:spcPts val="1200"/>
                  </a:spcBef>
                </a:pPr>
                <a:r>
                  <a:rPr lang="en-US" sz="1200" dirty="0" smtClean="0"/>
                  <a:t>73%</a:t>
                </a:r>
              </a:p>
              <a:p>
                <a:pPr>
                  <a:lnSpc>
                    <a:spcPts val="1400"/>
                  </a:lnSpc>
                  <a:spcBef>
                    <a:spcPts val="1200"/>
                  </a:spcBef>
                </a:pPr>
                <a:r>
                  <a:rPr lang="en-US" sz="1200" dirty="0" smtClean="0"/>
                  <a:t>70%</a:t>
                </a:r>
              </a:p>
              <a:p>
                <a:pPr>
                  <a:lnSpc>
                    <a:spcPts val="1400"/>
                  </a:lnSpc>
                  <a:spcBef>
                    <a:spcPts val="1200"/>
                  </a:spcBef>
                </a:pPr>
                <a:r>
                  <a:rPr lang="en-US" sz="1200" dirty="0" smtClean="0"/>
                  <a:t>74%</a:t>
                </a:r>
              </a:p>
            </p:txBody>
          </p:sp>
          <p:sp>
            <p:nvSpPr>
              <p:cNvPr id="21" name="TextBox 20"/>
              <p:cNvSpPr txBox="1"/>
              <p:nvPr/>
            </p:nvSpPr>
            <p:spPr>
              <a:xfrm>
                <a:off x="7384780" y="2364909"/>
                <a:ext cx="840294" cy="1272143"/>
              </a:xfrm>
              <a:prstGeom prst="rect">
                <a:avLst/>
              </a:prstGeom>
              <a:noFill/>
            </p:spPr>
            <p:txBody>
              <a:bodyPr wrap="none" rtlCol="0">
                <a:spAutoFit/>
              </a:bodyPr>
              <a:lstStyle/>
              <a:p>
                <a:pPr>
                  <a:lnSpc>
                    <a:spcPts val="1400"/>
                  </a:lnSpc>
                  <a:spcBef>
                    <a:spcPts val="1200"/>
                  </a:spcBef>
                </a:pPr>
                <a:r>
                  <a:rPr lang="en-US" sz="1200" dirty="0" smtClean="0"/>
                  <a:t>Adequate</a:t>
                </a:r>
              </a:p>
              <a:p>
                <a:pPr>
                  <a:lnSpc>
                    <a:spcPts val="1400"/>
                  </a:lnSpc>
                  <a:spcBef>
                    <a:spcPts val="1200"/>
                  </a:spcBef>
                </a:pPr>
                <a:r>
                  <a:rPr lang="en-US" sz="1200" dirty="0" smtClean="0"/>
                  <a:t>19%</a:t>
                </a:r>
              </a:p>
              <a:p>
                <a:pPr>
                  <a:lnSpc>
                    <a:spcPts val="1400"/>
                  </a:lnSpc>
                  <a:spcBef>
                    <a:spcPts val="1200"/>
                  </a:spcBef>
                </a:pPr>
                <a:r>
                  <a:rPr lang="en-US" sz="1200" dirty="0" smtClean="0"/>
                  <a:t>22%</a:t>
                </a:r>
              </a:p>
              <a:p>
                <a:pPr>
                  <a:lnSpc>
                    <a:spcPts val="1400"/>
                  </a:lnSpc>
                  <a:spcBef>
                    <a:spcPts val="1200"/>
                  </a:spcBef>
                </a:pPr>
                <a:r>
                  <a:rPr lang="en-US" sz="1200" dirty="0" smtClean="0"/>
                  <a:t>19%</a:t>
                </a:r>
              </a:p>
            </p:txBody>
          </p:sp>
          <p:sp>
            <p:nvSpPr>
              <p:cNvPr id="22" name="TextBox 21"/>
              <p:cNvSpPr txBox="1"/>
              <p:nvPr/>
            </p:nvSpPr>
            <p:spPr>
              <a:xfrm>
                <a:off x="8195427" y="2005836"/>
                <a:ext cx="628697" cy="1631216"/>
              </a:xfrm>
              <a:prstGeom prst="rect">
                <a:avLst/>
              </a:prstGeom>
              <a:noFill/>
            </p:spPr>
            <p:txBody>
              <a:bodyPr wrap="none" rtlCol="0">
                <a:spAutoFit/>
              </a:bodyPr>
              <a:lstStyle/>
              <a:p>
                <a:pPr>
                  <a:lnSpc>
                    <a:spcPts val="1400"/>
                  </a:lnSpc>
                  <a:spcBef>
                    <a:spcPts val="1200"/>
                  </a:spcBef>
                </a:pPr>
                <a:r>
                  <a:rPr lang="en-US" sz="1200" dirty="0" smtClean="0"/>
                  <a:t>Not so</a:t>
                </a:r>
                <a:br>
                  <a:rPr lang="en-US" sz="1200" dirty="0" smtClean="0"/>
                </a:br>
                <a:r>
                  <a:rPr lang="en-US" sz="1200" dirty="0" smtClean="0"/>
                  <a:t>good/</a:t>
                </a:r>
                <a:br>
                  <a:rPr lang="en-US" sz="1200" dirty="0" smtClean="0"/>
                </a:br>
                <a:r>
                  <a:rPr lang="en-US" sz="1200" dirty="0" smtClean="0"/>
                  <a:t>poor</a:t>
                </a:r>
              </a:p>
              <a:p>
                <a:pPr>
                  <a:lnSpc>
                    <a:spcPts val="1400"/>
                  </a:lnSpc>
                  <a:spcBef>
                    <a:spcPts val="1200"/>
                  </a:spcBef>
                </a:pPr>
                <a:r>
                  <a:rPr lang="en-US" sz="1200" dirty="0" smtClean="0"/>
                  <a:t>8%</a:t>
                </a:r>
              </a:p>
              <a:p>
                <a:pPr>
                  <a:lnSpc>
                    <a:spcPts val="1400"/>
                  </a:lnSpc>
                  <a:spcBef>
                    <a:spcPts val="1200"/>
                  </a:spcBef>
                </a:pPr>
                <a:r>
                  <a:rPr lang="en-US" sz="1200" dirty="0" smtClean="0"/>
                  <a:t>8%</a:t>
                </a:r>
              </a:p>
              <a:p>
                <a:pPr>
                  <a:lnSpc>
                    <a:spcPts val="1400"/>
                  </a:lnSpc>
                  <a:spcBef>
                    <a:spcPts val="1200"/>
                  </a:spcBef>
                </a:pPr>
                <a:r>
                  <a:rPr lang="en-US" sz="1200" dirty="0" smtClean="0"/>
                  <a:t>7%</a:t>
                </a:r>
              </a:p>
            </p:txBody>
          </p:sp>
          <p:sp>
            <p:nvSpPr>
              <p:cNvPr id="23" name="Rectangle 22"/>
              <p:cNvSpPr/>
              <p:nvPr/>
            </p:nvSpPr>
            <p:spPr bwMode="auto">
              <a:xfrm>
                <a:off x="5000624" y="1899720"/>
                <a:ext cx="3876675" cy="1862655"/>
              </a:xfrm>
              <a:prstGeom prst="rect">
                <a:avLst/>
              </a:prstGeom>
              <a:noFill/>
              <a:ln w="9525" cap="flat" cmpd="sng" algn="ctr">
                <a:solidFill>
                  <a:srgbClr val="000066"/>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ndParaRPr>
              </a:p>
            </p:txBody>
          </p:sp>
        </p:grpSp>
        <p:cxnSp>
          <p:nvCxnSpPr>
            <p:cNvPr id="27" name="Straight Connector 26"/>
            <p:cNvCxnSpPr/>
            <p:nvPr/>
          </p:nvCxnSpPr>
          <p:spPr bwMode="auto">
            <a:xfrm>
              <a:off x="6608445" y="2619375"/>
              <a:ext cx="2135505" cy="0"/>
            </a:xfrm>
            <a:prstGeom prst="line">
              <a:avLst/>
            </a:prstGeom>
            <a:solidFill>
              <a:schemeClr val="accent1"/>
            </a:solidFill>
            <a:ln w="9525" cap="flat" cmpd="sng" algn="ctr">
              <a:solidFill>
                <a:srgbClr val="00006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Tree>
    <p:extLst>
      <p:ext uri="{BB962C8B-B14F-4D97-AF65-F5344CB8AC3E}">
        <p14:creationId xmlns:p14="http://schemas.microsoft.com/office/powerpoint/2010/main" val="717347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5216" y="112624"/>
            <a:ext cx="7415784" cy="857250"/>
          </a:xfrm>
        </p:spPr>
        <p:txBody>
          <a:bodyPr/>
          <a:lstStyle/>
          <a:p>
            <a:r>
              <a:rPr lang="en-US" dirty="0"/>
              <a:t>Parents:  Public Schools </a:t>
            </a:r>
            <a:r>
              <a:rPr lang="en-US" dirty="0" smtClean="0"/>
              <a:t>Are Helping Our </a:t>
            </a:r>
            <a:r>
              <a:rPr lang="en-US" dirty="0"/>
              <a:t>Children Achieve </a:t>
            </a:r>
            <a:r>
              <a:rPr lang="en-US" dirty="0" smtClean="0"/>
              <a:t>Their Full Potential</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732003939"/>
              </p:ext>
            </p:extLst>
          </p:nvPr>
        </p:nvGraphicFramePr>
        <p:xfrm>
          <a:off x="2202573" y="1247775"/>
          <a:ext cx="3371850" cy="337312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5</a:t>
            </a:fld>
            <a:endParaRPr lang="en-US" dirty="0"/>
          </a:p>
        </p:txBody>
      </p:sp>
      <p:sp>
        <p:nvSpPr>
          <p:cNvPr id="7" name="TextBox 6"/>
          <p:cNvSpPr txBox="1"/>
          <p:nvPr/>
        </p:nvSpPr>
        <p:spPr>
          <a:xfrm>
            <a:off x="2335615" y="4506019"/>
            <a:ext cx="930063" cy="271869"/>
          </a:xfrm>
          <a:prstGeom prst="rect">
            <a:avLst/>
          </a:prstGeom>
          <a:noFill/>
        </p:spPr>
        <p:txBody>
          <a:bodyPr wrap="none" rtlCol="0">
            <a:spAutoFit/>
          </a:bodyPr>
          <a:lstStyle/>
          <a:p>
            <a:pPr>
              <a:lnSpc>
                <a:spcPts val="1400"/>
              </a:lnSpc>
              <a:spcBef>
                <a:spcPts val="0"/>
              </a:spcBef>
            </a:pPr>
            <a:r>
              <a:rPr lang="en-US" b="1" dirty="0" smtClean="0"/>
              <a:t>Satisfied</a:t>
            </a:r>
            <a:endParaRPr lang="en-US" b="1" dirty="0"/>
          </a:p>
        </p:txBody>
      </p:sp>
      <p:sp>
        <p:nvSpPr>
          <p:cNvPr id="8" name="TextBox 7"/>
          <p:cNvSpPr txBox="1"/>
          <p:nvPr/>
        </p:nvSpPr>
        <p:spPr>
          <a:xfrm>
            <a:off x="2589935" y="1780956"/>
            <a:ext cx="543739" cy="307777"/>
          </a:xfrm>
          <a:prstGeom prst="rect">
            <a:avLst/>
          </a:prstGeom>
          <a:noFill/>
        </p:spPr>
        <p:txBody>
          <a:bodyPr wrap="none" rtlCol="0">
            <a:spAutoFit/>
          </a:bodyPr>
          <a:lstStyle/>
          <a:p>
            <a:r>
              <a:rPr lang="en-US" b="1" dirty="0" smtClean="0"/>
              <a:t>79%</a:t>
            </a:r>
            <a:endParaRPr lang="en-US" b="1" dirty="0"/>
          </a:p>
        </p:txBody>
      </p:sp>
      <p:sp>
        <p:nvSpPr>
          <p:cNvPr id="16" name="TextBox 15"/>
          <p:cNvSpPr txBox="1"/>
          <p:nvPr/>
        </p:nvSpPr>
        <p:spPr>
          <a:xfrm>
            <a:off x="1390463" y="1087119"/>
            <a:ext cx="6830460" cy="307777"/>
          </a:xfrm>
          <a:prstGeom prst="rect">
            <a:avLst/>
          </a:prstGeom>
          <a:noFill/>
        </p:spPr>
        <p:txBody>
          <a:bodyPr wrap="none" rtlCol="0">
            <a:spAutoFit/>
          </a:bodyPr>
          <a:lstStyle/>
          <a:p>
            <a:r>
              <a:rPr lang="en-US" i="1" dirty="0" smtClean="0"/>
              <a:t>Satisfaction with Public Schools in Helping my Children Achieve Their Full Potential</a:t>
            </a:r>
            <a:endParaRPr lang="en-US" i="1" dirty="0"/>
          </a:p>
        </p:txBody>
      </p:sp>
      <p:sp>
        <p:nvSpPr>
          <p:cNvPr id="17" name="TextBox 16"/>
          <p:cNvSpPr txBox="1"/>
          <p:nvPr/>
        </p:nvSpPr>
        <p:spPr>
          <a:xfrm>
            <a:off x="2422977" y="3673654"/>
            <a:ext cx="755335" cy="400110"/>
          </a:xfrm>
          <a:prstGeom prst="rect">
            <a:avLst/>
          </a:prstGeom>
          <a:noFill/>
        </p:spPr>
        <p:txBody>
          <a:bodyPr wrap="none" rtlCol="0">
            <a:spAutoFit/>
          </a:bodyPr>
          <a:lstStyle/>
          <a:p>
            <a:pPr>
              <a:lnSpc>
                <a:spcPts val="1200"/>
              </a:lnSpc>
              <a:spcBef>
                <a:spcPts val="0"/>
              </a:spcBef>
            </a:pPr>
            <a:r>
              <a:rPr lang="en-US" sz="1100" b="1" dirty="0" smtClean="0">
                <a:solidFill>
                  <a:schemeClr val="bg1"/>
                </a:solidFill>
              </a:rPr>
              <a:t>Very</a:t>
            </a:r>
            <a:br>
              <a:rPr lang="en-US" sz="1100" b="1" dirty="0" smtClean="0">
                <a:solidFill>
                  <a:schemeClr val="bg1"/>
                </a:solidFill>
              </a:rPr>
            </a:br>
            <a:r>
              <a:rPr lang="en-US" sz="1100" b="1" dirty="0" smtClean="0">
                <a:solidFill>
                  <a:schemeClr val="bg1"/>
                </a:solidFill>
              </a:rPr>
              <a:t>satisfied</a:t>
            </a:r>
            <a:endParaRPr lang="en-US" sz="1100" b="1" dirty="0">
              <a:solidFill>
                <a:schemeClr val="bg1"/>
              </a:solidFill>
            </a:endParaRPr>
          </a:p>
        </p:txBody>
      </p:sp>
      <p:sp>
        <p:nvSpPr>
          <p:cNvPr id="25" name="TextBox 24"/>
          <p:cNvSpPr txBox="1"/>
          <p:nvPr/>
        </p:nvSpPr>
        <p:spPr>
          <a:xfrm>
            <a:off x="3519861" y="4257675"/>
            <a:ext cx="771366" cy="246221"/>
          </a:xfrm>
          <a:prstGeom prst="rect">
            <a:avLst/>
          </a:prstGeom>
          <a:noFill/>
        </p:spPr>
        <p:txBody>
          <a:bodyPr wrap="none" rtlCol="0">
            <a:spAutoFit/>
          </a:bodyPr>
          <a:lstStyle/>
          <a:p>
            <a:pPr>
              <a:lnSpc>
                <a:spcPts val="1200"/>
              </a:lnSpc>
              <a:spcBef>
                <a:spcPts val="0"/>
              </a:spcBef>
            </a:pPr>
            <a:r>
              <a:rPr lang="en-US" sz="1100" b="1" dirty="0" smtClean="0">
                <a:solidFill>
                  <a:schemeClr val="bg1"/>
                </a:solidFill>
              </a:rPr>
              <a:t>Very</a:t>
            </a:r>
            <a:r>
              <a:rPr lang="en-US" sz="1100" b="1" dirty="0">
                <a:solidFill>
                  <a:schemeClr val="bg1"/>
                </a:solidFill>
              </a:rPr>
              <a:t> </a:t>
            </a:r>
            <a:r>
              <a:rPr lang="en-US" sz="1100" b="1" dirty="0" smtClean="0">
                <a:solidFill>
                  <a:schemeClr val="bg1"/>
                </a:solidFill>
              </a:rPr>
              <a:t> 6%</a:t>
            </a:r>
            <a:endParaRPr lang="en-US" sz="1100" b="1" dirty="0">
              <a:solidFill>
                <a:schemeClr val="bg1"/>
              </a:solidFill>
            </a:endParaRPr>
          </a:p>
        </p:txBody>
      </p:sp>
      <p:sp>
        <p:nvSpPr>
          <p:cNvPr id="26" name="TextBox 25"/>
          <p:cNvSpPr txBox="1"/>
          <p:nvPr/>
        </p:nvSpPr>
        <p:spPr>
          <a:xfrm>
            <a:off x="3316215" y="4506019"/>
            <a:ext cx="1188146" cy="271869"/>
          </a:xfrm>
          <a:prstGeom prst="rect">
            <a:avLst/>
          </a:prstGeom>
          <a:noFill/>
        </p:spPr>
        <p:txBody>
          <a:bodyPr wrap="none" rtlCol="0">
            <a:spAutoFit/>
          </a:bodyPr>
          <a:lstStyle/>
          <a:p>
            <a:pPr>
              <a:lnSpc>
                <a:spcPts val="1400"/>
              </a:lnSpc>
              <a:spcBef>
                <a:spcPts val="0"/>
              </a:spcBef>
            </a:pPr>
            <a:r>
              <a:rPr lang="en-US" b="1" dirty="0" smtClean="0"/>
              <a:t>Dissatisfied</a:t>
            </a:r>
            <a:endParaRPr lang="en-US" b="1" dirty="0"/>
          </a:p>
        </p:txBody>
      </p:sp>
      <p:sp>
        <p:nvSpPr>
          <p:cNvPr id="27" name="TextBox 26"/>
          <p:cNvSpPr txBox="1"/>
          <p:nvPr/>
        </p:nvSpPr>
        <p:spPr>
          <a:xfrm>
            <a:off x="3638418" y="3519765"/>
            <a:ext cx="543739" cy="307777"/>
          </a:xfrm>
          <a:prstGeom prst="rect">
            <a:avLst/>
          </a:prstGeom>
          <a:noFill/>
        </p:spPr>
        <p:txBody>
          <a:bodyPr wrap="none" rtlCol="0">
            <a:spAutoFit/>
          </a:bodyPr>
          <a:lstStyle/>
          <a:p>
            <a:r>
              <a:rPr lang="en-US" b="1" dirty="0" smtClean="0"/>
              <a:t>21%</a:t>
            </a:r>
            <a:endParaRPr lang="en-US" b="1" dirty="0"/>
          </a:p>
        </p:txBody>
      </p:sp>
      <p:grpSp>
        <p:nvGrpSpPr>
          <p:cNvPr id="11" name="Group 10"/>
          <p:cNvGrpSpPr/>
          <p:nvPr/>
        </p:nvGrpSpPr>
        <p:grpSpPr>
          <a:xfrm>
            <a:off x="5000624" y="2228850"/>
            <a:ext cx="3505201" cy="1533525"/>
            <a:chOff x="5000624" y="2228850"/>
            <a:chExt cx="3505201" cy="1533525"/>
          </a:xfrm>
        </p:grpSpPr>
        <p:grpSp>
          <p:nvGrpSpPr>
            <p:cNvPr id="24" name="Group 23"/>
            <p:cNvGrpSpPr/>
            <p:nvPr/>
          </p:nvGrpSpPr>
          <p:grpSpPr>
            <a:xfrm>
              <a:off x="5000624" y="2228850"/>
              <a:ext cx="3505201" cy="1533525"/>
              <a:chOff x="5000624" y="2228850"/>
              <a:chExt cx="3505201" cy="1533525"/>
            </a:xfrm>
          </p:grpSpPr>
          <p:sp>
            <p:nvSpPr>
              <p:cNvPr id="9" name="TextBox 8"/>
              <p:cNvSpPr txBox="1"/>
              <p:nvPr/>
            </p:nvSpPr>
            <p:spPr>
              <a:xfrm>
                <a:off x="5180817" y="2698333"/>
                <a:ext cx="1421736" cy="938719"/>
              </a:xfrm>
              <a:prstGeom prst="rect">
                <a:avLst/>
              </a:prstGeom>
              <a:noFill/>
            </p:spPr>
            <p:txBody>
              <a:bodyPr wrap="none" rtlCol="0">
                <a:spAutoFit/>
              </a:bodyPr>
              <a:lstStyle/>
              <a:p>
                <a:pPr algn="l">
                  <a:lnSpc>
                    <a:spcPts val="1400"/>
                  </a:lnSpc>
                  <a:spcBef>
                    <a:spcPts val="1200"/>
                  </a:spcBef>
                </a:pPr>
                <a:r>
                  <a:rPr lang="en-US" sz="1200" dirty="0" smtClean="0"/>
                  <a:t>Major city parents</a:t>
                </a:r>
              </a:p>
              <a:p>
                <a:pPr algn="l">
                  <a:lnSpc>
                    <a:spcPts val="1400"/>
                  </a:lnSpc>
                  <a:spcBef>
                    <a:spcPts val="1200"/>
                  </a:spcBef>
                </a:pPr>
                <a:r>
                  <a:rPr lang="en-US" sz="1200" dirty="0" smtClean="0"/>
                  <a:t>African Americans</a:t>
                </a:r>
              </a:p>
              <a:p>
                <a:pPr algn="l">
                  <a:lnSpc>
                    <a:spcPts val="1400"/>
                  </a:lnSpc>
                  <a:spcBef>
                    <a:spcPts val="1200"/>
                  </a:spcBef>
                </a:pPr>
                <a:r>
                  <a:rPr lang="en-US" sz="1200" dirty="0" smtClean="0"/>
                  <a:t>Hispanics</a:t>
                </a:r>
                <a:endParaRPr lang="en-US" sz="1200" dirty="0"/>
              </a:p>
            </p:txBody>
          </p:sp>
          <p:sp>
            <p:nvSpPr>
              <p:cNvPr id="20" name="TextBox 19"/>
              <p:cNvSpPr txBox="1"/>
              <p:nvPr/>
            </p:nvSpPr>
            <p:spPr>
              <a:xfrm>
                <a:off x="6646918" y="2364909"/>
                <a:ext cx="772969" cy="1272143"/>
              </a:xfrm>
              <a:prstGeom prst="rect">
                <a:avLst/>
              </a:prstGeom>
              <a:noFill/>
            </p:spPr>
            <p:txBody>
              <a:bodyPr wrap="none" rtlCol="0">
                <a:spAutoFit/>
              </a:bodyPr>
              <a:lstStyle/>
              <a:p>
                <a:pPr>
                  <a:lnSpc>
                    <a:spcPts val="1400"/>
                  </a:lnSpc>
                  <a:spcBef>
                    <a:spcPts val="1200"/>
                  </a:spcBef>
                </a:pPr>
                <a:r>
                  <a:rPr lang="en-US" sz="1200" dirty="0" smtClean="0"/>
                  <a:t>Satisfied</a:t>
                </a:r>
              </a:p>
              <a:p>
                <a:pPr>
                  <a:lnSpc>
                    <a:spcPts val="1400"/>
                  </a:lnSpc>
                  <a:spcBef>
                    <a:spcPts val="1200"/>
                  </a:spcBef>
                </a:pPr>
                <a:r>
                  <a:rPr lang="en-US" sz="1200" dirty="0" smtClean="0"/>
                  <a:t>82%</a:t>
                </a:r>
              </a:p>
              <a:p>
                <a:pPr>
                  <a:lnSpc>
                    <a:spcPts val="1400"/>
                  </a:lnSpc>
                  <a:spcBef>
                    <a:spcPts val="1200"/>
                  </a:spcBef>
                </a:pPr>
                <a:r>
                  <a:rPr lang="en-US" sz="1200" dirty="0" smtClean="0"/>
                  <a:t>77%</a:t>
                </a:r>
              </a:p>
              <a:p>
                <a:pPr>
                  <a:lnSpc>
                    <a:spcPts val="1400"/>
                  </a:lnSpc>
                  <a:spcBef>
                    <a:spcPts val="1200"/>
                  </a:spcBef>
                </a:pPr>
                <a:r>
                  <a:rPr lang="en-US" sz="1200" dirty="0" smtClean="0"/>
                  <a:t>80%</a:t>
                </a:r>
              </a:p>
            </p:txBody>
          </p:sp>
          <p:sp>
            <p:nvSpPr>
              <p:cNvPr id="21" name="TextBox 20"/>
              <p:cNvSpPr txBox="1"/>
              <p:nvPr/>
            </p:nvSpPr>
            <p:spPr>
              <a:xfrm>
                <a:off x="7463536" y="2364909"/>
                <a:ext cx="968535" cy="1272143"/>
              </a:xfrm>
              <a:prstGeom prst="rect">
                <a:avLst/>
              </a:prstGeom>
              <a:noFill/>
            </p:spPr>
            <p:txBody>
              <a:bodyPr wrap="none" rtlCol="0">
                <a:spAutoFit/>
              </a:bodyPr>
              <a:lstStyle/>
              <a:p>
                <a:pPr>
                  <a:lnSpc>
                    <a:spcPts val="1400"/>
                  </a:lnSpc>
                  <a:spcBef>
                    <a:spcPts val="1200"/>
                  </a:spcBef>
                </a:pPr>
                <a:r>
                  <a:rPr lang="en-US" sz="1200" dirty="0" smtClean="0"/>
                  <a:t>Dissatisfied</a:t>
                </a:r>
              </a:p>
              <a:p>
                <a:pPr>
                  <a:lnSpc>
                    <a:spcPts val="1400"/>
                  </a:lnSpc>
                  <a:spcBef>
                    <a:spcPts val="1200"/>
                  </a:spcBef>
                </a:pPr>
                <a:r>
                  <a:rPr lang="en-US" sz="1200" dirty="0" smtClean="0"/>
                  <a:t>18%</a:t>
                </a:r>
              </a:p>
              <a:p>
                <a:pPr>
                  <a:lnSpc>
                    <a:spcPts val="1400"/>
                  </a:lnSpc>
                  <a:spcBef>
                    <a:spcPts val="1200"/>
                  </a:spcBef>
                </a:pPr>
                <a:r>
                  <a:rPr lang="en-US" sz="1200" dirty="0" smtClean="0"/>
                  <a:t>23%</a:t>
                </a:r>
              </a:p>
              <a:p>
                <a:pPr>
                  <a:lnSpc>
                    <a:spcPts val="1400"/>
                  </a:lnSpc>
                  <a:spcBef>
                    <a:spcPts val="1200"/>
                  </a:spcBef>
                </a:pPr>
                <a:r>
                  <a:rPr lang="en-US" sz="1200" dirty="0" smtClean="0"/>
                  <a:t>20%</a:t>
                </a:r>
              </a:p>
            </p:txBody>
          </p:sp>
          <p:sp>
            <p:nvSpPr>
              <p:cNvPr id="23" name="Rectangle 22"/>
              <p:cNvSpPr/>
              <p:nvPr/>
            </p:nvSpPr>
            <p:spPr bwMode="auto">
              <a:xfrm>
                <a:off x="5000624" y="2228850"/>
                <a:ext cx="3505201" cy="1533525"/>
              </a:xfrm>
              <a:prstGeom prst="rect">
                <a:avLst/>
              </a:prstGeom>
              <a:noFill/>
              <a:ln w="9525" cap="flat" cmpd="sng" algn="ctr">
                <a:solidFill>
                  <a:srgbClr val="000066"/>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ndParaRPr>
              </a:p>
            </p:txBody>
          </p:sp>
        </p:grpSp>
        <p:cxnSp>
          <p:nvCxnSpPr>
            <p:cNvPr id="10" name="Straight Connector 9"/>
            <p:cNvCxnSpPr/>
            <p:nvPr/>
          </p:nvCxnSpPr>
          <p:spPr bwMode="auto">
            <a:xfrm>
              <a:off x="6734174" y="2609850"/>
              <a:ext cx="1599779" cy="0"/>
            </a:xfrm>
            <a:prstGeom prst="line">
              <a:avLst/>
            </a:prstGeom>
            <a:solidFill>
              <a:schemeClr val="accent1"/>
            </a:solidFill>
            <a:ln w="9525" cap="flat" cmpd="sng" algn="ctr">
              <a:solidFill>
                <a:srgbClr val="00006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Tree>
    <p:extLst>
      <p:ext uri="{BB962C8B-B14F-4D97-AF65-F5344CB8AC3E}">
        <p14:creationId xmlns:p14="http://schemas.microsoft.com/office/powerpoint/2010/main" val="39050063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586697545"/>
              </p:ext>
            </p:extLst>
          </p:nvPr>
        </p:nvGraphicFramePr>
        <p:xfrm>
          <a:off x="872455" y="1392969"/>
          <a:ext cx="5824537" cy="2912227"/>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585216" y="112624"/>
            <a:ext cx="7523202" cy="857250"/>
          </a:xfrm>
        </p:spPr>
        <p:txBody>
          <a:bodyPr/>
          <a:lstStyle/>
          <a:p>
            <a:r>
              <a:rPr lang="en-US" dirty="0"/>
              <a:t>Public Schools Expand Opportunities for Low-Income and Minority </a:t>
            </a:r>
            <a:r>
              <a:rPr lang="en-US" dirty="0" smtClean="0"/>
              <a:t>Children</a:t>
            </a:r>
            <a:endParaRPr lang="en-US" dirty="0"/>
          </a:p>
        </p:txBody>
      </p:sp>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6</a:t>
            </a:fld>
            <a:endParaRPr lang="en-US" dirty="0"/>
          </a:p>
        </p:txBody>
      </p:sp>
      <p:sp>
        <p:nvSpPr>
          <p:cNvPr id="6" name="TextBox 5"/>
          <p:cNvSpPr txBox="1"/>
          <p:nvPr/>
        </p:nvSpPr>
        <p:spPr>
          <a:xfrm>
            <a:off x="1028178" y="982343"/>
            <a:ext cx="7529626" cy="307777"/>
          </a:xfrm>
          <a:prstGeom prst="rect">
            <a:avLst/>
          </a:prstGeom>
          <a:noFill/>
        </p:spPr>
        <p:txBody>
          <a:bodyPr wrap="none" rtlCol="0">
            <a:spAutoFit/>
          </a:bodyPr>
          <a:lstStyle/>
          <a:p>
            <a:r>
              <a:rPr lang="en-US" i="1" dirty="0" smtClean="0"/>
              <a:t>Perceptions of Public Schools on Expanding Opportunities for Low-Income/Minority Students</a:t>
            </a:r>
            <a:endParaRPr lang="en-US" i="1" dirty="0"/>
          </a:p>
        </p:txBody>
      </p:sp>
      <p:sp>
        <p:nvSpPr>
          <p:cNvPr id="7" name="TextBox 6"/>
          <p:cNvSpPr txBox="1"/>
          <p:nvPr/>
        </p:nvSpPr>
        <p:spPr>
          <a:xfrm>
            <a:off x="598552" y="1526319"/>
            <a:ext cx="7554847" cy="271869"/>
          </a:xfrm>
          <a:prstGeom prst="rect">
            <a:avLst/>
          </a:prstGeom>
          <a:noFill/>
        </p:spPr>
        <p:txBody>
          <a:bodyPr wrap="square" rtlCol="0">
            <a:spAutoFit/>
          </a:bodyPr>
          <a:lstStyle/>
          <a:p>
            <a:pPr algn="l">
              <a:lnSpc>
                <a:spcPts val="1400"/>
              </a:lnSpc>
              <a:spcBef>
                <a:spcPts val="0"/>
              </a:spcBef>
            </a:pPr>
            <a:r>
              <a:rPr lang="en-US" b="1" dirty="0" smtClean="0"/>
              <a:t>Public schools do more to expand opportunities for low-income/minority students</a:t>
            </a:r>
            <a:endParaRPr lang="en-US" b="1" dirty="0"/>
          </a:p>
        </p:txBody>
      </p:sp>
      <p:sp>
        <p:nvSpPr>
          <p:cNvPr id="26" name="TextBox 25"/>
          <p:cNvSpPr txBox="1"/>
          <p:nvPr/>
        </p:nvSpPr>
        <p:spPr>
          <a:xfrm>
            <a:off x="598552" y="2397857"/>
            <a:ext cx="7554847" cy="271869"/>
          </a:xfrm>
          <a:prstGeom prst="rect">
            <a:avLst/>
          </a:prstGeom>
          <a:noFill/>
        </p:spPr>
        <p:txBody>
          <a:bodyPr wrap="square" rtlCol="0">
            <a:spAutoFit/>
          </a:bodyPr>
          <a:lstStyle/>
          <a:p>
            <a:pPr algn="l">
              <a:lnSpc>
                <a:spcPts val="1400"/>
              </a:lnSpc>
              <a:spcBef>
                <a:spcPts val="0"/>
              </a:spcBef>
            </a:pPr>
            <a:r>
              <a:rPr lang="en-US" b="1" dirty="0" smtClean="0"/>
              <a:t>Public schools do more to reduce opportunities</a:t>
            </a:r>
            <a:endParaRPr lang="en-US" b="1" dirty="0"/>
          </a:p>
        </p:txBody>
      </p:sp>
      <p:sp>
        <p:nvSpPr>
          <p:cNvPr id="27" name="TextBox 26"/>
          <p:cNvSpPr txBox="1"/>
          <p:nvPr/>
        </p:nvSpPr>
        <p:spPr>
          <a:xfrm>
            <a:off x="598552" y="3269394"/>
            <a:ext cx="4224919" cy="271869"/>
          </a:xfrm>
          <a:prstGeom prst="rect">
            <a:avLst/>
          </a:prstGeom>
          <a:noFill/>
        </p:spPr>
        <p:txBody>
          <a:bodyPr wrap="square" rtlCol="0">
            <a:spAutoFit/>
          </a:bodyPr>
          <a:lstStyle/>
          <a:p>
            <a:pPr algn="l">
              <a:lnSpc>
                <a:spcPts val="1400"/>
              </a:lnSpc>
              <a:spcBef>
                <a:spcPts val="0"/>
              </a:spcBef>
            </a:pPr>
            <a:r>
              <a:rPr lang="en-US" b="1" dirty="0" smtClean="0"/>
              <a:t>Public schools don’t affect opportunities</a:t>
            </a:r>
            <a:endParaRPr lang="en-US" b="1" dirty="0"/>
          </a:p>
        </p:txBody>
      </p:sp>
      <p:grpSp>
        <p:nvGrpSpPr>
          <p:cNvPr id="14" name="Group 13"/>
          <p:cNvGrpSpPr/>
          <p:nvPr/>
        </p:nvGrpSpPr>
        <p:grpSpPr>
          <a:xfrm>
            <a:off x="5511623" y="2596515"/>
            <a:ext cx="3307257" cy="1710619"/>
            <a:chOff x="5095063" y="2809875"/>
            <a:chExt cx="3307257" cy="1710619"/>
          </a:xfrm>
        </p:grpSpPr>
        <p:grpSp>
          <p:nvGrpSpPr>
            <p:cNvPr id="24" name="Group 23"/>
            <p:cNvGrpSpPr/>
            <p:nvPr/>
          </p:nvGrpSpPr>
          <p:grpSpPr>
            <a:xfrm>
              <a:off x="5095063" y="2809875"/>
              <a:ext cx="3307257" cy="1710619"/>
              <a:chOff x="5000624" y="2051756"/>
              <a:chExt cx="3307257" cy="1710619"/>
            </a:xfrm>
          </p:grpSpPr>
          <p:sp>
            <p:nvSpPr>
              <p:cNvPr id="9" name="TextBox 8"/>
              <p:cNvSpPr txBox="1"/>
              <p:nvPr/>
            </p:nvSpPr>
            <p:spPr>
              <a:xfrm>
                <a:off x="5119857" y="2617053"/>
                <a:ext cx="1701107" cy="1041311"/>
              </a:xfrm>
              <a:prstGeom prst="rect">
                <a:avLst/>
              </a:prstGeom>
              <a:noFill/>
            </p:spPr>
            <p:txBody>
              <a:bodyPr wrap="none" rtlCol="0">
                <a:spAutoFit/>
              </a:bodyPr>
              <a:lstStyle/>
              <a:p>
                <a:pPr algn="l">
                  <a:lnSpc>
                    <a:spcPts val="1400"/>
                  </a:lnSpc>
                  <a:spcBef>
                    <a:spcPts val="600"/>
                  </a:spcBef>
                </a:pPr>
                <a:r>
                  <a:rPr lang="en-US" sz="1200" dirty="0" smtClean="0"/>
                  <a:t>Major city parents</a:t>
                </a:r>
              </a:p>
              <a:p>
                <a:pPr algn="l">
                  <a:lnSpc>
                    <a:spcPts val="1400"/>
                  </a:lnSpc>
                  <a:spcBef>
                    <a:spcPts val="600"/>
                  </a:spcBef>
                </a:pPr>
                <a:r>
                  <a:rPr lang="en-US" sz="1200" dirty="0" smtClean="0"/>
                  <a:t>African Americans</a:t>
                </a:r>
              </a:p>
              <a:p>
                <a:pPr algn="l">
                  <a:lnSpc>
                    <a:spcPts val="1400"/>
                  </a:lnSpc>
                  <a:spcBef>
                    <a:spcPts val="600"/>
                  </a:spcBef>
                </a:pPr>
                <a:r>
                  <a:rPr lang="en-US" sz="1200" dirty="0" smtClean="0"/>
                  <a:t>Hispanics</a:t>
                </a:r>
              </a:p>
              <a:p>
                <a:pPr algn="l">
                  <a:lnSpc>
                    <a:spcPts val="1400"/>
                  </a:lnSpc>
                  <a:spcBef>
                    <a:spcPts val="600"/>
                  </a:spcBef>
                </a:pPr>
                <a:r>
                  <a:rPr lang="en-US" sz="1200" dirty="0" smtClean="0"/>
                  <a:t>Child qualified for FRL</a:t>
                </a:r>
                <a:endParaRPr lang="en-US" sz="1200" dirty="0"/>
              </a:p>
            </p:txBody>
          </p:sp>
          <p:sp>
            <p:nvSpPr>
              <p:cNvPr id="20" name="TextBox 19"/>
              <p:cNvSpPr txBox="1"/>
              <p:nvPr/>
            </p:nvSpPr>
            <p:spPr>
              <a:xfrm>
                <a:off x="6742341" y="2181036"/>
                <a:ext cx="704039" cy="1477328"/>
              </a:xfrm>
              <a:prstGeom prst="rect">
                <a:avLst/>
              </a:prstGeom>
              <a:noFill/>
            </p:spPr>
            <p:txBody>
              <a:bodyPr wrap="none" rtlCol="0">
                <a:spAutoFit/>
              </a:bodyPr>
              <a:lstStyle/>
              <a:p>
                <a:pPr>
                  <a:lnSpc>
                    <a:spcPts val="1400"/>
                  </a:lnSpc>
                  <a:spcBef>
                    <a:spcPts val="600"/>
                  </a:spcBef>
                </a:pPr>
                <a:r>
                  <a:rPr lang="en-US" sz="1200" dirty="0" smtClean="0"/>
                  <a:t>Expand</a:t>
                </a:r>
                <a:br>
                  <a:rPr lang="en-US" sz="1200" dirty="0" smtClean="0"/>
                </a:br>
                <a:r>
                  <a:rPr lang="en-US" sz="1200" dirty="0" smtClean="0"/>
                  <a:t>opptys</a:t>
                </a:r>
              </a:p>
              <a:p>
                <a:pPr>
                  <a:lnSpc>
                    <a:spcPts val="1400"/>
                  </a:lnSpc>
                  <a:spcBef>
                    <a:spcPts val="600"/>
                  </a:spcBef>
                </a:pPr>
                <a:r>
                  <a:rPr lang="en-US" sz="1200" dirty="0" smtClean="0"/>
                  <a:t>59%</a:t>
                </a:r>
              </a:p>
              <a:p>
                <a:pPr>
                  <a:lnSpc>
                    <a:spcPts val="1400"/>
                  </a:lnSpc>
                  <a:spcBef>
                    <a:spcPts val="600"/>
                  </a:spcBef>
                </a:pPr>
                <a:r>
                  <a:rPr lang="en-US" sz="1200" dirty="0" smtClean="0"/>
                  <a:t>48%</a:t>
                </a:r>
              </a:p>
              <a:p>
                <a:pPr>
                  <a:lnSpc>
                    <a:spcPts val="1400"/>
                  </a:lnSpc>
                  <a:spcBef>
                    <a:spcPts val="600"/>
                  </a:spcBef>
                </a:pPr>
                <a:r>
                  <a:rPr lang="en-US" sz="1200" dirty="0" smtClean="0"/>
                  <a:t>48%</a:t>
                </a:r>
              </a:p>
              <a:p>
                <a:pPr>
                  <a:lnSpc>
                    <a:spcPts val="1400"/>
                  </a:lnSpc>
                  <a:spcBef>
                    <a:spcPts val="600"/>
                  </a:spcBef>
                </a:pPr>
                <a:r>
                  <a:rPr lang="en-US" sz="1200" dirty="0" smtClean="0"/>
                  <a:t>52%</a:t>
                </a:r>
              </a:p>
            </p:txBody>
          </p:sp>
          <p:sp>
            <p:nvSpPr>
              <p:cNvPr id="21" name="TextBox 20"/>
              <p:cNvSpPr txBox="1"/>
              <p:nvPr/>
            </p:nvSpPr>
            <p:spPr>
              <a:xfrm>
                <a:off x="7509861" y="2181036"/>
                <a:ext cx="712054" cy="1477328"/>
              </a:xfrm>
              <a:prstGeom prst="rect">
                <a:avLst/>
              </a:prstGeom>
              <a:noFill/>
            </p:spPr>
            <p:txBody>
              <a:bodyPr wrap="none" rtlCol="0">
                <a:spAutoFit/>
              </a:bodyPr>
              <a:lstStyle/>
              <a:p>
                <a:pPr>
                  <a:lnSpc>
                    <a:spcPts val="1400"/>
                  </a:lnSpc>
                  <a:spcBef>
                    <a:spcPts val="600"/>
                  </a:spcBef>
                </a:pPr>
                <a:r>
                  <a:rPr lang="en-US" sz="1200" dirty="0" smtClean="0"/>
                  <a:t>Reduce</a:t>
                </a:r>
                <a:br>
                  <a:rPr lang="en-US" sz="1200" dirty="0" smtClean="0"/>
                </a:br>
                <a:r>
                  <a:rPr lang="en-US" sz="1200" dirty="0" smtClean="0"/>
                  <a:t>opptys</a:t>
                </a:r>
              </a:p>
              <a:p>
                <a:pPr>
                  <a:lnSpc>
                    <a:spcPts val="1400"/>
                  </a:lnSpc>
                  <a:spcBef>
                    <a:spcPts val="600"/>
                  </a:spcBef>
                </a:pPr>
                <a:r>
                  <a:rPr lang="en-US" sz="1200" dirty="0" smtClean="0"/>
                  <a:t>16%</a:t>
                </a:r>
              </a:p>
              <a:p>
                <a:pPr>
                  <a:lnSpc>
                    <a:spcPts val="1400"/>
                  </a:lnSpc>
                  <a:spcBef>
                    <a:spcPts val="600"/>
                  </a:spcBef>
                </a:pPr>
                <a:r>
                  <a:rPr lang="en-US" sz="1200" dirty="0" smtClean="0"/>
                  <a:t>31%</a:t>
                </a:r>
              </a:p>
              <a:p>
                <a:pPr>
                  <a:lnSpc>
                    <a:spcPts val="1400"/>
                  </a:lnSpc>
                  <a:spcBef>
                    <a:spcPts val="600"/>
                  </a:spcBef>
                </a:pPr>
                <a:r>
                  <a:rPr lang="en-US" sz="1200" dirty="0" smtClean="0"/>
                  <a:t>20%</a:t>
                </a:r>
              </a:p>
              <a:p>
                <a:pPr>
                  <a:lnSpc>
                    <a:spcPts val="1400"/>
                  </a:lnSpc>
                  <a:spcBef>
                    <a:spcPts val="600"/>
                  </a:spcBef>
                </a:pPr>
                <a:r>
                  <a:rPr lang="en-US" sz="1200" dirty="0" smtClean="0"/>
                  <a:t>20%</a:t>
                </a:r>
              </a:p>
            </p:txBody>
          </p:sp>
          <p:sp>
            <p:nvSpPr>
              <p:cNvPr id="23" name="Rectangle 22"/>
              <p:cNvSpPr/>
              <p:nvPr/>
            </p:nvSpPr>
            <p:spPr bwMode="auto">
              <a:xfrm>
                <a:off x="5000624" y="2051756"/>
                <a:ext cx="3307257" cy="1710619"/>
              </a:xfrm>
              <a:prstGeom prst="rect">
                <a:avLst/>
              </a:prstGeom>
              <a:noFill/>
              <a:ln w="9525" cap="flat" cmpd="sng" algn="ctr">
                <a:solidFill>
                  <a:srgbClr val="000066"/>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ndParaRPr>
              </a:p>
            </p:txBody>
          </p:sp>
        </p:grpSp>
        <p:cxnSp>
          <p:nvCxnSpPr>
            <p:cNvPr id="12" name="Straight Connector 11"/>
            <p:cNvCxnSpPr/>
            <p:nvPr/>
          </p:nvCxnSpPr>
          <p:spPr bwMode="auto">
            <a:xfrm>
              <a:off x="6878955" y="3386278"/>
              <a:ext cx="1406919" cy="0"/>
            </a:xfrm>
            <a:prstGeom prst="line">
              <a:avLst/>
            </a:prstGeom>
            <a:solidFill>
              <a:schemeClr val="accent1"/>
            </a:solidFill>
            <a:ln w="9525" cap="flat" cmpd="sng" algn="ctr">
              <a:solidFill>
                <a:srgbClr val="00006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Tree>
    <p:extLst>
      <p:ext uri="{BB962C8B-B14F-4D97-AF65-F5344CB8AC3E}">
        <p14:creationId xmlns:p14="http://schemas.microsoft.com/office/powerpoint/2010/main" val="3361711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Parents’ Top Goals for Their Schools</a:t>
            </a:r>
          </a:p>
        </p:txBody>
      </p:sp>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7</a:t>
            </a:fld>
            <a:endParaRPr lang="en-US" dirty="0"/>
          </a:p>
        </p:txBody>
      </p:sp>
      <p:sp>
        <p:nvSpPr>
          <p:cNvPr id="5" name="TextBox 4"/>
          <p:cNvSpPr txBox="1"/>
          <p:nvPr/>
        </p:nvSpPr>
        <p:spPr>
          <a:xfrm>
            <a:off x="1792802" y="744218"/>
            <a:ext cx="5969904" cy="307777"/>
          </a:xfrm>
          <a:prstGeom prst="rect">
            <a:avLst/>
          </a:prstGeom>
          <a:noFill/>
        </p:spPr>
        <p:txBody>
          <a:bodyPr wrap="none" rtlCol="0">
            <a:spAutoFit/>
          </a:bodyPr>
          <a:lstStyle/>
          <a:p>
            <a:r>
              <a:rPr lang="en-US" b="1" i="1" dirty="0" smtClean="0">
                <a:solidFill>
                  <a:schemeClr val="accent1"/>
                </a:solidFill>
              </a:rPr>
              <a:t>Proportions rating each as a very important goal for public schools*</a:t>
            </a:r>
            <a:endParaRPr lang="en-US" b="1" i="1" dirty="0">
              <a:solidFill>
                <a:schemeClr val="accent1"/>
              </a:solidFill>
            </a:endParaRPr>
          </a:p>
        </p:txBody>
      </p:sp>
      <p:sp>
        <p:nvSpPr>
          <p:cNvPr id="6" name="TextBox 5"/>
          <p:cNvSpPr txBox="1"/>
          <p:nvPr/>
        </p:nvSpPr>
        <p:spPr>
          <a:xfrm>
            <a:off x="2787533" y="4628749"/>
            <a:ext cx="3930884" cy="246221"/>
          </a:xfrm>
          <a:prstGeom prst="rect">
            <a:avLst/>
          </a:prstGeom>
          <a:noFill/>
        </p:spPr>
        <p:txBody>
          <a:bodyPr wrap="none" rtlCol="0">
            <a:spAutoFit/>
          </a:bodyPr>
          <a:lstStyle/>
          <a:p>
            <a:r>
              <a:rPr lang="en-US" sz="1000" dirty="0" smtClean="0"/>
              <a:t>* 9-10 ratings on a zero-to-10 scale, 10 = extremely important goal</a:t>
            </a:r>
            <a:endParaRPr lang="en-US" sz="1000" dirty="0"/>
          </a:p>
        </p:txBody>
      </p:sp>
      <p:sp>
        <p:nvSpPr>
          <p:cNvPr id="7" name="TextBox 6"/>
          <p:cNvSpPr txBox="1"/>
          <p:nvPr/>
        </p:nvSpPr>
        <p:spPr>
          <a:xfrm>
            <a:off x="2115152" y="1114805"/>
            <a:ext cx="6127783" cy="3567643"/>
          </a:xfrm>
          <a:prstGeom prst="rect">
            <a:avLst/>
          </a:prstGeom>
          <a:noFill/>
        </p:spPr>
        <p:txBody>
          <a:bodyPr wrap="square" rtlCol="0">
            <a:spAutoFit/>
          </a:bodyPr>
          <a:lstStyle/>
          <a:p>
            <a:pPr algn="l">
              <a:lnSpc>
                <a:spcPts val="1600"/>
              </a:lnSpc>
              <a:spcBef>
                <a:spcPts val="900"/>
              </a:spcBef>
            </a:pPr>
            <a:r>
              <a:rPr lang="en-US" sz="1600" dirty="0" smtClean="0"/>
              <a:t>Providing </a:t>
            </a:r>
            <a:r>
              <a:rPr lang="en-US" sz="1600" dirty="0"/>
              <a:t>a safe and secure environment for </a:t>
            </a:r>
            <a:r>
              <a:rPr lang="en-US" sz="1600" dirty="0" smtClean="0"/>
              <a:t>children</a:t>
            </a:r>
          </a:p>
          <a:p>
            <a:pPr algn="l">
              <a:lnSpc>
                <a:spcPts val="1600"/>
              </a:lnSpc>
              <a:spcBef>
                <a:spcPts val="900"/>
              </a:spcBef>
            </a:pPr>
            <a:r>
              <a:rPr lang="en-US" sz="1600" dirty="0"/>
              <a:t>Making sure students graduate with the knowledge and academic skills to succeed in </a:t>
            </a:r>
            <a:r>
              <a:rPr lang="en-US" sz="1600" dirty="0" smtClean="0"/>
              <a:t>college</a:t>
            </a:r>
          </a:p>
          <a:p>
            <a:pPr algn="l">
              <a:lnSpc>
                <a:spcPts val="1600"/>
              </a:lnSpc>
              <a:spcBef>
                <a:spcPts val="900"/>
              </a:spcBef>
            </a:pPr>
            <a:r>
              <a:rPr lang="en-US" sz="1600" dirty="0"/>
              <a:t>Ensuring that all children, regardless of background, have the opportunity to </a:t>
            </a:r>
            <a:r>
              <a:rPr lang="en-US" sz="1600" dirty="0" smtClean="0"/>
              <a:t>succeed</a:t>
            </a:r>
          </a:p>
          <a:p>
            <a:pPr algn="l">
              <a:lnSpc>
                <a:spcPts val="1600"/>
              </a:lnSpc>
              <a:spcBef>
                <a:spcPts val="900"/>
              </a:spcBef>
            </a:pPr>
            <a:r>
              <a:rPr lang="en-US" sz="1600" dirty="0"/>
              <a:t>Developing students’ critical thinking and reasoning </a:t>
            </a:r>
            <a:r>
              <a:rPr lang="en-US" sz="1600" dirty="0" smtClean="0"/>
              <a:t>abilities</a:t>
            </a:r>
          </a:p>
          <a:p>
            <a:pPr algn="l">
              <a:lnSpc>
                <a:spcPts val="1600"/>
              </a:lnSpc>
              <a:spcBef>
                <a:spcPts val="900"/>
              </a:spcBef>
            </a:pPr>
            <a:r>
              <a:rPr lang="en-US" sz="1600" dirty="0"/>
              <a:t>Improving students' knowledge in subject areas such as English, history, science, and </a:t>
            </a:r>
            <a:r>
              <a:rPr lang="en-US" sz="1600" dirty="0" smtClean="0"/>
              <a:t>math</a:t>
            </a:r>
          </a:p>
          <a:p>
            <a:pPr algn="l">
              <a:lnSpc>
                <a:spcPts val="1600"/>
              </a:lnSpc>
              <a:spcBef>
                <a:spcPts val="900"/>
              </a:spcBef>
            </a:pPr>
            <a:r>
              <a:rPr lang="en-US" sz="1600" dirty="0"/>
              <a:t>Preparing students to get good jobs and have successful careers </a:t>
            </a:r>
            <a:endParaRPr lang="en-US" sz="1600" dirty="0" smtClean="0"/>
          </a:p>
          <a:p>
            <a:pPr algn="l">
              <a:lnSpc>
                <a:spcPts val="1600"/>
              </a:lnSpc>
              <a:spcBef>
                <a:spcPts val="900"/>
              </a:spcBef>
            </a:pPr>
            <a:r>
              <a:rPr lang="en-US" sz="1600" dirty="0"/>
              <a:t>Making sure students with disabilities and special needs have equal access to the quality education they </a:t>
            </a:r>
            <a:r>
              <a:rPr lang="en-US" sz="1600" dirty="0" smtClean="0"/>
              <a:t>need</a:t>
            </a:r>
          </a:p>
          <a:p>
            <a:pPr algn="l">
              <a:lnSpc>
                <a:spcPts val="1600"/>
              </a:lnSpc>
              <a:spcBef>
                <a:spcPts val="900"/>
              </a:spcBef>
            </a:pPr>
            <a:r>
              <a:rPr lang="en-US" sz="1600" dirty="0"/>
              <a:t>Protecting all students from discrimination in schools, including students of different races, religions, and sexual </a:t>
            </a:r>
            <a:r>
              <a:rPr lang="en-US" sz="1600" dirty="0" smtClean="0"/>
              <a:t>orientations</a:t>
            </a:r>
            <a:endParaRPr lang="en-US" sz="1600" dirty="0"/>
          </a:p>
        </p:txBody>
      </p:sp>
      <p:sp>
        <p:nvSpPr>
          <p:cNvPr id="8" name="TextBox 7"/>
          <p:cNvSpPr txBox="1"/>
          <p:nvPr/>
        </p:nvSpPr>
        <p:spPr>
          <a:xfrm>
            <a:off x="1106889" y="1114805"/>
            <a:ext cx="1179713" cy="3567643"/>
          </a:xfrm>
          <a:prstGeom prst="rect">
            <a:avLst/>
          </a:prstGeom>
          <a:noFill/>
        </p:spPr>
        <p:txBody>
          <a:bodyPr wrap="square" rtlCol="0">
            <a:spAutoFit/>
          </a:bodyPr>
          <a:lstStyle/>
          <a:p>
            <a:pPr>
              <a:lnSpc>
                <a:spcPts val="1600"/>
              </a:lnSpc>
              <a:spcBef>
                <a:spcPts val="900"/>
              </a:spcBef>
            </a:pPr>
            <a:r>
              <a:rPr lang="en-US" sz="1600" b="1" dirty="0" smtClean="0">
                <a:solidFill>
                  <a:schemeClr val="accent1"/>
                </a:solidFill>
              </a:rPr>
              <a:t>68%</a:t>
            </a:r>
          </a:p>
          <a:p>
            <a:pPr>
              <a:lnSpc>
                <a:spcPts val="1600"/>
              </a:lnSpc>
              <a:spcBef>
                <a:spcPts val="900"/>
              </a:spcBef>
            </a:pPr>
            <a:r>
              <a:rPr lang="en-US" sz="1600" b="1" dirty="0" smtClean="0">
                <a:solidFill>
                  <a:schemeClr val="accent1"/>
                </a:solidFill>
              </a:rPr>
              <a:t>63%</a:t>
            </a:r>
            <a:br>
              <a:rPr lang="en-US" sz="1600" b="1" dirty="0" smtClean="0">
                <a:solidFill>
                  <a:schemeClr val="accent1"/>
                </a:solidFill>
              </a:rPr>
            </a:br>
            <a:endParaRPr lang="en-US" sz="1600" b="1" dirty="0" smtClean="0">
              <a:solidFill>
                <a:schemeClr val="accent1"/>
              </a:solidFill>
            </a:endParaRPr>
          </a:p>
          <a:p>
            <a:pPr>
              <a:lnSpc>
                <a:spcPts val="1600"/>
              </a:lnSpc>
              <a:spcBef>
                <a:spcPts val="900"/>
              </a:spcBef>
            </a:pPr>
            <a:r>
              <a:rPr lang="en-US" sz="1600" b="1" dirty="0" smtClean="0">
                <a:solidFill>
                  <a:schemeClr val="accent1"/>
                </a:solidFill>
              </a:rPr>
              <a:t>62%</a:t>
            </a:r>
            <a:br>
              <a:rPr lang="en-US" sz="1600" b="1" dirty="0" smtClean="0">
                <a:solidFill>
                  <a:schemeClr val="accent1"/>
                </a:solidFill>
              </a:rPr>
            </a:br>
            <a:endParaRPr lang="en-US" sz="1600" b="1" dirty="0" smtClean="0">
              <a:solidFill>
                <a:schemeClr val="accent1"/>
              </a:solidFill>
            </a:endParaRPr>
          </a:p>
          <a:p>
            <a:pPr>
              <a:lnSpc>
                <a:spcPts val="1600"/>
              </a:lnSpc>
              <a:spcBef>
                <a:spcPts val="900"/>
              </a:spcBef>
            </a:pPr>
            <a:r>
              <a:rPr lang="en-US" sz="1600" b="1" dirty="0" smtClean="0">
                <a:solidFill>
                  <a:schemeClr val="accent1"/>
                </a:solidFill>
              </a:rPr>
              <a:t>62%</a:t>
            </a:r>
          </a:p>
          <a:p>
            <a:pPr>
              <a:lnSpc>
                <a:spcPts val="1600"/>
              </a:lnSpc>
              <a:spcBef>
                <a:spcPts val="900"/>
              </a:spcBef>
            </a:pPr>
            <a:r>
              <a:rPr lang="en-US" sz="1600" b="1" dirty="0" smtClean="0">
                <a:solidFill>
                  <a:schemeClr val="accent1"/>
                </a:solidFill>
              </a:rPr>
              <a:t>61%</a:t>
            </a:r>
            <a:br>
              <a:rPr lang="en-US" sz="1600" b="1" dirty="0" smtClean="0">
                <a:solidFill>
                  <a:schemeClr val="accent1"/>
                </a:solidFill>
              </a:rPr>
            </a:br>
            <a:endParaRPr lang="en-US" sz="1600" b="1" dirty="0" smtClean="0">
              <a:solidFill>
                <a:schemeClr val="accent1"/>
              </a:solidFill>
            </a:endParaRPr>
          </a:p>
          <a:p>
            <a:pPr>
              <a:lnSpc>
                <a:spcPts val="1600"/>
              </a:lnSpc>
              <a:spcBef>
                <a:spcPts val="900"/>
              </a:spcBef>
            </a:pPr>
            <a:r>
              <a:rPr lang="en-US" sz="1600" b="1" dirty="0" smtClean="0">
                <a:solidFill>
                  <a:schemeClr val="accent1"/>
                </a:solidFill>
              </a:rPr>
              <a:t>58%</a:t>
            </a:r>
          </a:p>
          <a:p>
            <a:pPr>
              <a:lnSpc>
                <a:spcPts val="1600"/>
              </a:lnSpc>
              <a:spcBef>
                <a:spcPts val="900"/>
              </a:spcBef>
            </a:pPr>
            <a:r>
              <a:rPr lang="en-US" sz="1600" b="1" dirty="0" smtClean="0">
                <a:solidFill>
                  <a:schemeClr val="accent1"/>
                </a:solidFill>
              </a:rPr>
              <a:t>58%</a:t>
            </a:r>
            <a:br>
              <a:rPr lang="en-US" sz="1600" b="1" dirty="0" smtClean="0">
                <a:solidFill>
                  <a:schemeClr val="accent1"/>
                </a:solidFill>
              </a:rPr>
            </a:br>
            <a:endParaRPr lang="en-US" sz="1600" b="1" dirty="0" smtClean="0">
              <a:solidFill>
                <a:schemeClr val="accent1"/>
              </a:solidFill>
            </a:endParaRPr>
          </a:p>
          <a:p>
            <a:pPr>
              <a:lnSpc>
                <a:spcPts val="1600"/>
              </a:lnSpc>
              <a:spcBef>
                <a:spcPts val="900"/>
              </a:spcBef>
            </a:pPr>
            <a:r>
              <a:rPr lang="en-US" sz="1600" b="1" dirty="0" smtClean="0">
                <a:solidFill>
                  <a:schemeClr val="accent1"/>
                </a:solidFill>
              </a:rPr>
              <a:t>58%</a:t>
            </a:r>
            <a:br>
              <a:rPr lang="en-US" sz="1600" b="1" dirty="0" smtClean="0">
                <a:solidFill>
                  <a:schemeClr val="accent1"/>
                </a:solidFill>
              </a:rPr>
            </a:br>
            <a:endParaRPr lang="en-US" sz="1600" b="1" dirty="0" smtClean="0">
              <a:solidFill>
                <a:schemeClr val="accent1"/>
              </a:solidFill>
            </a:endParaRPr>
          </a:p>
        </p:txBody>
      </p:sp>
    </p:spTree>
    <p:extLst>
      <p:ext uri="{BB962C8B-B14F-4D97-AF65-F5344CB8AC3E}">
        <p14:creationId xmlns:p14="http://schemas.microsoft.com/office/powerpoint/2010/main" val="34963161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Parents’ Top Goals for Their </a:t>
            </a:r>
            <a:r>
              <a:rPr lang="en-US" dirty="0" smtClean="0"/>
              <a:t>Schools </a:t>
            </a:r>
            <a:r>
              <a:rPr lang="en-US" sz="2000" b="0" i="1" dirty="0" smtClean="0"/>
              <a:t>(continued)</a:t>
            </a:r>
            <a:endParaRPr lang="en-US" sz="2000" b="0" i="1" dirty="0"/>
          </a:p>
        </p:txBody>
      </p:sp>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8</a:t>
            </a:fld>
            <a:endParaRPr lang="en-US" dirty="0"/>
          </a:p>
        </p:txBody>
      </p:sp>
      <p:sp>
        <p:nvSpPr>
          <p:cNvPr id="5" name="TextBox 4"/>
          <p:cNvSpPr txBox="1"/>
          <p:nvPr/>
        </p:nvSpPr>
        <p:spPr>
          <a:xfrm>
            <a:off x="1823282" y="744218"/>
            <a:ext cx="5969904" cy="307777"/>
          </a:xfrm>
          <a:prstGeom prst="rect">
            <a:avLst/>
          </a:prstGeom>
          <a:noFill/>
        </p:spPr>
        <p:txBody>
          <a:bodyPr wrap="none" rtlCol="0">
            <a:spAutoFit/>
          </a:bodyPr>
          <a:lstStyle/>
          <a:p>
            <a:r>
              <a:rPr lang="en-US" b="1" i="1" dirty="0" smtClean="0">
                <a:solidFill>
                  <a:schemeClr val="accent1"/>
                </a:solidFill>
              </a:rPr>
              <a:t>Proportions rating each as a very important goal for public schools*</a:t>
            </a:r>
            <a:endParaRPr lang="en-US" b="1" i="1" dirty="0">
              <a:solidFill>
                <a:schemeClr val="accent1"/>
              </a:solidFill>
            </a:endParaRPr>
          </a:p>
        </p:txBody>
      </p:sp>
      <p:sp>
        <p:nvSpPr>
          <p:cNvPr id="6" name="TextBox 5"/>
          <p:cNvSpPr txBox="1"/>
          <p:nvPr/>
        </p:nvSpPr>
        <p:spPr>
          <a:xfrm>
            <a:off x="2787533" y="4628749"/>
            <a:ext cx="3930884" cy="246221"/>
          </a:xfrm>
          <a:prstGeom prst="rect">
            <a:avLst/>
          </a:prstGeom>
          <a:noFill/>
        </p:spPr>
        <p:txBody>
          <a:bodyPr wrap="none" rtlCol="0">
            <a:spAutoFit/>
          </a:bodyPr>
          <a:lstStyle/>
          <a:p>
            <a:r>
              <a:rPr lang="en-US" sz="1000" dirty="0" smtClean="0"/>
              <a:t>* 9-10 ratings on a zero-to-10 scale, 10 = extremely important goal</a:t>
            </a:r>
            <a:endParaRPr lang="en-US" sz="1000" dirty="0"/>
          </a:p>
        </p:txBody>
      </p:sp>
      <p:sp>
        <p:nvSpPr>
          <p:cNvPr id="7" name="TextBox 6"/>
          <p:cNvSpPr txBox="1"/>
          <p:nvPr/>
        </p:nvSpPr>
        <p:spPr>
          <a:xfrm>
            <a:off x="2044032" y="1185925"/>
            <a:ext cx="6404008" cy="3336811"/>
          </a:xfrm>
          <a:prstGeom prst="rect">
            <a:avLst/>
          </a:prstGeom>
          <a:noFill/>
        </p:spPr>
        <p:txBody>
          <a:bodyPr wrap="square" rtlCol="0">
            <a:spAutoFit/>
          </a:bodyPr>
          <a:lstStyle/>
          <a:p>
            <a:pPr algn="l">
              <a:lnSpc>
                <a:spcPts val="1600"/>
              </a:lnSpc>
              <a:spcBef>
                <a:spcPts val="1100"/>
              </a:spcBef>
            </a:pPr>
            <a:r>
              <a:rPr lang="en-US" sz="1600" dirty="0" smtClean="0"/>
              <a:t>Providing </a:t>
            </a:r>
            <a:r>
              <a:rPr lang="en-US" sz="1600" dirty="0"/>
              <a:t>access to high-level curriculum, such as advanced placement courses, for students who choose </a:t>
            </a:r>
            <a:r>
              <a:rPr lang="en-US" sz="1600" dirty="0" smtClean="0"/>
              <a:t>it</a:t>
            </a:r>
          </a:p>
          <a:p>
            <a:pPr algn="l">
              <a:lnSpc>
                <a:spcPts val="1600"/>
              </a:lnSpc>
              <a:spcBef>
                <a:spcPts val="1100"/>
              </a:spcBef>
            </a:pPr>
            <a:r>
              <a:rPr lang="en-US" sz="1600" dirty="0"/>
              <a:t>Promoting the healthy social and emotional development and well-being of </a:t>
            </a:r>
            <a:r>
              <a:rPr lang="en-US" sz="1600" dirty="0" smtClean="0"/>
              <a:t>children</a:t>
            </a:r>
          </a:p>
          <a:p>
            <a:pPr algn="l">
              <a:lnSpc>
                <a:spcPts val="1600"/>
              </a:lnSpc>
              <a:spcBef>
                <a:spcPts val="1100"/>
              </a:spcBef>
            </a:pPr>
            <a:r>
              <a:rPr lang="en-US" sz="1600" dirty="0"/>
              <a:t>Creating engaged learning environments and making sure </a:t>
            </a:r>
            <a:r>
              <a:rPr lang="en-US" sz="1600" dirty="0" smtClean="0"/>
              <a:t>curriculum </a:t>
            </a:r>
            <a:r>
              <a:rPr lang="en-US" sz="1600" dirty="0"/>
              <a:t>includes art, music, and </a:t>
            </a:r>
            <a:r>
              <a:rPr lang="en-US" sz="1600" dirty="0" smtClean="0"/>
              <a:t>P.E., </a:t>
            </a:r>
            <a:r>
              <a:rPr lang="en-US" sz="1600" dirty="0"/>
              <a:t>as well as the core academic </a:t>
            </a:r>
            <a:r>
              <a:rPr lang="en-US" sz="1600" dirty="0" smtClean="0"/>
              <a:t>subjects</a:t>
            </a:r>
          </a:p>
          <a:p>
            <a:pPr algn="l">
              <a:lnSpc>
                <a:spcPts val="1600"/>
              </a:lnSpc>
              <a:spcBef>
                <a:spcPts val="1100"/>
              </a:spcBef>
            </a:pPr>
            <a:r>
              <a:rPr lang="en-US" sz="1600" dirty="0"/>
              <a:t>Preparing students to succeed in a global </a:t>
            </a:r>
            <a:r>
              <a:rPr lang="en-US" sz="1600" dirty="0" smtClean="0"/>
              <a:t>economy</a:t>
            </a:r>
          </a:p>
          <a:p>
            <a:pPr algn="l">
              <a:lnSpc>
                <a:spcPts val="1600"/>
              </a:lnSpc>
              <a:spcBef>
                <a:spcPts val="1100"/>
              </a:spcBef>
            </a:pPr>
            <a:r>
              <a:rPr lang="en-US" sz="1600" dirty="0"/>
              <a:t>Creating joy and making sure children are happy and feel cared </a:t>
            </a:r>
            <a:r>
              <a:rPr lang="en-US" sz="1600" dirty="0" smtClean="0"/>
              <a:t>for</a:t>
            </a:r>
          </a:p>
          <a:p>
            <a:pPr algn="l">
              <a:lnSpc>
                <a:spcPts val="1600"/>
              </a:lnSpc>
              <a:spcBef>
                <a:spcPts val="1100"/>
              </a:spcBef>
            </a:pPr>
            <a:r>
              <a:rPr lang="en-US" sz="1600" dirty="0"/>
              <a:t>Making sure children receive individual attention in the classroom </a:t>
            </a:r>
            <a:endParaRPr lang="en-US" sz="1600" dirty="0" smtClean="0"/>
          </a:p>
          <a:p>
            <a:pPr algn="l">
              <a:lnSpc>
                <a:spcPts val="1600"/>
              </a:lnSpc>
              <a:spcBef>
                <a:spcPts val="1100"/>
              </a:spcBef>
            </a:pPr>
            <a:r>
              <a:rPr lang="en-US" sz="1600" dirty="0"/>
              <a:t>Giving parents more choice of schools their children can </a:t>
            </a:r>
            <a:r>
              <a:rPr lang="en-US" sz="1600" dirty="0" smtClean="0"/>
              <a:t>attend</a:t>
            </a:r>
          </a:p>
          <a:p>
            <a:pPr algn="l">
              <a:lnSpc>
                <a:spcPts val="1600"/>
              </a:lnSpc>
              <a:spcBef>
                <a:spcPts val="1100"/>
              </a:spcBef>
            </a:pPr>
            <a:r>
              <a:rPr lang="en-US" sz="1600" dirty="0"/>
              <a:t>Promoting citizenship and creating a vibrant democracy</a:t>
            </a:r>
          </a:p>
        </p:txBody>
      </p:sp>
      <p:sp>
        <p:nvSpPr>
          <p:cNvPr id="8" name="TextBox 7"/>
          <p:cNvSpPr txBox="1"/>
          <p:nvPr/>
        </p:nvSpPr>
        <p:spPr>
          <a:xfrm>
            <a:off x="1035769" y="1185925"/>
            <a:ext cx="1179713" cy="3336811"/>
          </a:xfrm>
          <a:prstGeom prst="rect">
            <a:avLst/>
          </a:prstGeom>
          <a:noFill/>
        </p:spPr>
        <p:txBody>
          <a:bodyPr wrap="square" rtlCol="0">
            <a:spAutoFit/>
          </a:bodyPr>
          <a:lstStyle/>
          <a:p>
            <a:pPr>
              <a:lnSpc>
                <a:spcPts val="1600"/>
              </a:lnSpc>
              <a:spcBef>
                <a:spcPts val="1100"/>
              </a:spcBef>
            </a:pPr>
            <a:r>
              <a:rPr lang="en-US" sz="1600" b="1" dirty="0" smtClean="0">
                <a:solidFill>
                  <a:schemeClr val="accent1"/>
                </a:solidFill>
              </a:rPr>
              <a:t>57%</a:t>
            </a:r>
            <a:br>
              <a:rPr lang="en-US" sz="1600" b="1" dirty="0" smtClean="0">
                <a:solidFill>
                  <a:schemeClr val="accent1"/>
                </a:solidFill>
              </a:rPr>
            </a:br>
            <a:endParaRPr lang="en-US" sz="1600" b="1" dirty="0" smtClean="0">
              <a:solidFill>
                <a:schemeClr val="accent1"/>
              </a:solidFill>
            </a:endParaRPr>
          </a:p>
          <a:p>
            <a:pPr>
              <a:lnSpc>
                <a:spcPts val="1600"/>
              </a:lnSpc>
              <a:spcBef>
                <a:spcPts val="1100"/>
              </a:spcBef>
            </a:pPr>
            <a:r>
              <a:rPr lang="en-US" sz="1600" b="1" dirty="0" smtClean="0">
                <a:solidFill>
                  <a:schemeClr val="accent1"/>
                </a:solidFill>
              </a:rPr>
              <a:t>54%</a:t>
            </a:r>
            <a:br>
              <a:rPr lang="en-US" sz="1600" b="1" dirty="0" smtClean="0">
                <a:solidFill>
                  <a:schemeClr val="accent1"/>
                </a:solidFill>
              </a:rPr>
            </a:br>
            <a:endParaRPr lang="en-US" sz="1600" b="1" dirty="0" smtClean="0">
              <a:solidFill>
                <a:schemeClr val="accent1"/>
              </a:solidFill>
            </a:endParaRPr>
          </a:p>
          <a:p>
            <a:pPr>
              <a:lnSpc>
                <a:spcPts val="1600"/>
              </a:lnSpc>
              <a:spcBef>
                <a:spcPts val="1100"/>
              </a:spcBef>
            </a:pPr>
            <a:r>
              <a:rPr lang="en-US" sz="1600" b="1" dirty="0" smtClean="0">
                <a:solidFill>
                  <a:schemeClr val="accent1"/>
                </a:solidFill>
              </a:rPr>
              <a:t>53%</a:t>
            </a:r>
            <a:br>
              <a:rPr lang="en-US" sz="1600" b="1" dirty="0" smtClean="0">
                <a:solidFill>
                  <a:schemeClr val="accent1"/>
                </a:solidFill>
              </a:rPr>
            </a:br>
            <a:endParaRPr lang="en-US" sz="1600" b="1" dirty="0" smtClean="0">
              <a:solidFill>
                <a:schemeClr val="accent1"/>
              </a:solidFill>
            </a:endParaRPr>
          </a:p>
          <a:p>
            <a:pPr>
              <a:lnSpc>
                <a:spcPts val="1600"/>
              </a:lnSpc>
              <a:spcBef>
                <a:spcPts val="1100"/>
              </a:spcBef>
            </a:pPr>
            <a:r>
              <a:rPr lang="en-US" sz="1600" b="1" dirty="0" smtClean="0">
                <a:solidFill>
                  <a:schemeClr val="accent1"/>
                </a:solidFill>
              </a:rPr>
              <a:t>51%</a:t>
            </a:r>
          </a:p>
          <a:p>
            <a:pPr>
              <a:lnSpc>
                <a:spcPts val="1600"/>
              </a:lnSpc>
              <a:spcBef>
                <a:spcPts val="1100"/>
              </a:spcBef>
            </a:pPr>
            <a:r>
              <a:rPr lang="en-US" sz="1600" b="1" dirty="0" smtClean="0">
                <a:solidFill>
                  <a:schemeClr val="accent1"/>
                </a:solidFill>
              </a:rPr>
              <a:t>51%</a:t>
            </a:r>
          </a:p>
          <a:p>
            <a:pPr>
              <a:lnSpc>
                <a:spcPts val="1600"/>
              </a:lnSpc>
              <a:spcBef>
                <a:spcPts val="1100"/>
              </a:spcBef>
            </a:pPr>
            <a:r>
              <a:rPr lang="en-US" sz="1600" b="1" dirty="0" smtClean="0">
                <a:solidFill>
                  <a:schemeClr val="accent1"/>
                </a:solidFill>
              </a:rPr>
              <a:t>49%</a:t>
            </a:r>
          </a:p>
          <a:p>
            <a:pPr>
              <a:lnSpc>
                <a:spcPts val="1600"/>
              </a:lnSpc>
              <a:spcBef>
                <a:spcPts val="1100"/>
              </a:spcBef>
            </a:pPr>
            <a:r>
              <a:rPr lang="en-US" sz="1600" b="1" dirty="0" smtClean="0">
                <a:solidFill>
                  <a:schemeClr val="accent1"/>
                </a:solidFill>
              </a:rPr>
              <a:t>40%</a:t>
            </a:r>
          </a:p>
          <a:p>
            <a:pPr>
              <a:lnSpc>
                <a:spcPts val="1600"/>
              </a:lnSpc>
              <a:spcBef>
                <a:spcPts val="1100"/>
              </a:spcBef>
            </a:pPr>
            <a:r>
              <a:rPr lang="en-US" sz="1600" b="1" dirty="0" smtClean="0">
                <a:solidFill>
                  <a:schemeClr val="accent1"/>
                </a:solidFill>
              </a:rPr>
              <a:t>39%</a:t>
            </a:r>
          </a:p>
        </p:txBody>
      </p:sp>
      <p:cxnSp>
        <p:nvCxnSpPr>
          <p:cNvPr id="9" name="Straight Connector 8"/>
          <p:cNvCxnSpPr/>
          <p:nvPr/>
        </p:nvCxnSpPr>
        <p:spPr bwMode="auto">
          <a:xfrm>
            <a:off x="853440" y="3789680"/>
            <a:ext cx="7599680" cy="0"/>
          </a:xfrm>
          <a:prstGeom prst="line">
            <a:avLst/>
          </a:prstGeom>
          <a:solidFill>
            <a:schemeClr val="accent1"/>
          </a:solidFill>
          <a:ln w="9525"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4196186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p:cNvGraphicFramePr/>
          <p:nvPr>
            <p:extLst>
              <p:ext uri="{D42A27DB-BD31-4B8C-83A1-F6EECF244321}">
                <p14:modId xmlns:p14="http://schemas.microsoft.com/office/powerpoint/2010/main" val="2697321302"/>
              </p:ext>
            </p:extLst>
          </p:nvPr>
        </p:nvGraphicFramePr>
        <p:xfrm>
          <a:off x="906462" y="1323976"/>
          <a:ext cx="6096000" cy="1795076"/>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r>
              <a:rPr lang="en-US" dirty="0"/>
              <a:t>Parents Want Quality Neighborhood Public Schools More than </a:t>
            </a:r>
            <a:r>
              <a:rPr lang="en-US" dirty="0" smtClean="0"/>
              <a:t>Choice</a:t>
            </a:r>
            <a:endParaRPr lang="en-US" dirty="0"/>
          </a:p>
        </p:txBody>
      </p:sp>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9</a:t>
            </a:fld>
            <a:endParaRPr lang="en-US" dirty="0"/>
          </a:p>
        </p:txBody>
      </p:sp>
      <p:sp>
        <p:nvSpPr>
          <p:cNvPr id="6" name="TextBox 4"/>
          <p:cNvSpPr txBox="1">
            <a:spLocks noChangeArrowheads="1"/>
          </p:cNvSpPr>
          <p:nvPr/>
        </p:nvSpPr>
        <p:spPr bwMode="auto">
          <a:xfrm>
            <a:off x="1163638" y="928688"/>
            <a:ext cx="7232650" cy="264688"/>
          </a:xfrm>
          <a:prstGeom prst="rect">
            <a:avLst/>
          </a:prstGeom>
          <a:noFill/>
          <a:ln w="9525">
            <a:noFill/>
            <a:miter lim="800000"/>
            <a:headEnd/>
            <a:tailEnd/>
          </a:ln>
        </p:spPr>
        <p:txBody>
          <a:bodyPr>
            <a:spAutoFit/>
          </a:bodyPr>
          <a:lstStyle/>
          <a:p>
            <a:pPr algn="ctr">
              <a:lnSpc>
                <a:spcPct val="80000"/>
              </a:lnSpc>
              <a:spcBef>
                <a:spcPct val="20000"/>
              </a:spcBef>
            </a:pPr>
            <a:r>
              <a:rPr lang="en-US" i="1" dirty="0"/>
              <a:t>With which statement do you agree more?</a:t>
            </a:r>
          </a:p>
        </p:txBody>
      </p:sp>
      <p:sp>
        <p:nvSpPr>
          <p:cNvPr id="7" name="TextBox 5"/>
          <p:cNvSpPr txBox="1">
            <a:spLocks noChangeArrowheads="1"/>
          </p:cNvSpPr>
          <p:nvPr/>
        </p:nvSpPr>
        <p:spPr bwMode="auto">
          <a:xfrm>
            <a:off x="792162" y="1398588"/>
            <a:ext cx="7646988" cy="310341"/>
          </a:xfrm>
          <a:prstGeom prst="rect">
            <a:avLst/>
          </a:prstGeom>
          <a:noFill/>
          <a:ln w="9525">
            <a:noFill/>
            <a:miter lim="800000"/>
            <a:headEnd/>
            <a:tailEnd/>
          </a:ln>
        </p:spPr>
        <p:txBody>
          <a:bodyPr wrap="square">
            <a:spAutoFit/>
          </a:bodyPr>
          <a:lstStyle/>
          <a:p>
            <a:pPr algn="l">
              <a:lnSpc>
                <a:spcPts val="1700"/>
              </a:lnSpc>
              <a:spcBef>
                <a:spcPts val="1200"/>
              </a:spcBef>
            </a:pPr>
            <a:r>
              <a:rPr lang="en-US" b="1" dirty="0"/>
              <a:t>I want a </a:t>
            </a:r>
            <a:r>
              <a:rPr lang="en-US" b="1" dirty="0">
                <a:solidFill>
                  <a:schemeClr val="accent1"/>
                </a:solidFill>
              </a:rPr>
              <a:t>good quality neighborhood public school</a:t>
            </a:r>
            <a:r>
              <a:rPr lang="en-US" b="1" dirty="0"/>
              <a:t> I can send my children to </a:t>
            </a:r>
          </a:p>
        </p:txBody>
      </p:sp>
      <p:sp>
        <p:nvSpPr>
          <p:cNvPr id="8" name="TextBox 7"/>
          <p:cNvSpPr txBox="1"/>
          <p:nvPr/>
        </p:nvSpPr>
        <p:spPr>
          <a:xfrm>
            <a:off x="792162" y="2163763"/>
            <a:ext cx="7646988" cy="310341"/>
          </a:xfrm>
          <a:prstGeom prst="rect">
            <a:avLst/>
          </a:prstGeom>
          <a:noFill/>
        </p:spPr>
        <p:txBody>
          <a:bodyPr wrap="square">
            <a:spAutoFit/>
          </a:bodyPr>
          <a:lstStyle/>
          <a:p>
            <a:pPr algn="l">
              <a:lnSpc>
                <a:spcPts val="1700"/>
              </a:lnSpc>
              <a:spcBef>
                <a:spcPts val="1200"/>
              </a:spcBef>
              <a:defRPr/>
            </a:pPr>
            <a:r>
              <a:rPr lang="en-US" b="1" dirty="0">
                <a:cs typeface="+mn-cs"/>
              </a:rPr>
              <a:t>I want to have </a:t>
            </a:r>
            <a:r>
              <a:rPr lang="en-US" b="1" dirty="0">
                <a:solidFill>
                  <a:schemeClr val="accent4"/>
                </a:solidFill>
                <a:cs typeface="+mn-cs"/>
              </a:rPr>
              <a:t>more choice</a:t>
            </a:r>
            <a:r>
              <a:rPr lang="en-US" b="1" dirty="0">
                <a:cs typeface="+mn-cs"/>
              </a:rPr>
              <a:t> of which schools I can send my children to</a:t>
            </a:r>
          </a:p>
        </p:txBody>
      </p:sp>
      <p:grpSp>
        <p:nvGrpSpPr>
          <p:cNvPr id="22" name="Group 21"/>
          <p:cNvGrpSpPr/>
          <p:nvPr/>
        </p:nvGrpSpPr>
        <p:grpSpPr>
          <a:xfrm>
            <a:off x="877886" y="3014276"/>
            <a:ext cx="7885113" cy="1767274"/>
            <a:chOff x="792161" y="3100001"/>
            <a:chExt cx="7885113" cy="1767274"/>
          </a:xfrm>
        </p:grpSpPr>
        <p:sp>
          <p:nvSpPr>
            <p:cNvPr id="10" name="TextBox 9"/>
            <p:cNvSpPr txBox="1"/>
            <p:nvPr/>
          </p:nvSpPr>
          <p:spPr>
            <a:xfrm>
              <a:off x="2628531" y="3166676"/>
              <a:ext cx="1162498" cy="1631216"/>
            </a:xfrm>
            <a:prstGeom prst="rect">
              <a:avLst/>
            </a:prstGeom>
            <a:noFill/>
          </p:spPr>
          <p:txBody>
            <a:bodyPr wrap="none" rtlCol="0">
              <a:spAutoFit/>
            </a:bodyPr>
            <a:lstStyle/>
            <a:p>
              <a:pPr>
                <a:lnSpc>
                  <a:spcPts val="1200"/>
                </a:lnSpc>
                <a:spcBef>
                  <a:spcPts val="600"/>
                </a:spcBef>
              </a:pPr>
              <a:r>
                <a:rPr lang="en-US" sz="1200" dirty="0" smtClean="0"/>
                <a:t>Good</a:t>
              </a:r>
              <a:br>
                <a:rPr lang="en-US" sz="1200" dirty="0" smtClean="0"/>
              </a:br>
              <a:r>
                <a:rPr lang="en-US" sz="1200" dirty="0" smtClean="0"/>
                <a:t>neighborhood </a:t>
              </a:r>
              <a:br>
                <a:rPr lang="en-US" sz="1200" dirty="0" smtClean="0"/>
              </a:br>
              <a:r>
                <a:rPr lang="en-US" sz="1200" dirty="0" smtClean="0"/>
                <a:t>school</a:t>
              </a:r>
            </a:p>
            <a:p>
              <a:pPr>
                <a:lnSpc>
                  <a:spcPts val="1200"/>
                </a:lnSpc>
                <a:spcBef>
                  <a:spcPts val="600"/>
                </a:spcBef>
              </a:pPr>
              <a:r>
                <a:rPr lang="en-US" sz="1200" dirty="0" smtClean="0"/>
                <a:t>67%</a:t>
              </a:r>
            </a:p>
            <a:p>
              <a:pPr>
                <a:lnSpc>
                  <a:spcPts val="1200"/>
                </a:lnSpc>
                <a:spcBef>
                  <a:spcPts val="600"/>
                </a:spcBef>
              </a:pPr>
              <a:r>
                <a:rPr lang="en-US" sz="1200" dirty="0" smtClean="0"/>
                <a:t>71%</a:t>
              </a:r>
            </a:p>
            <a:p>
              <a:pPr>
                <a:lnSpc>
                  <a:spcPts val="1200"/>
                </a:lnSpc>
                <a:spcBef>
                  <a:spcPts val="600"/>
                </a:spcBef>
              </a:pPr>
              <a:r>
                <a:rPr lang="en-US" sz="1200" dirty="0" smtClean="0"/>
                <a:t>76%</a:t>
              </a:r>
            </a:p>
            <a:p>
              <a:pPr>
                <a:lnSpc>
                  <a:spcPts val="1200"/>
                </a:lnSpc>
                <a:spcBef>
                  <a:spcPts val="1800"/>
                </a:spcBef>
              </a:pPr>
              <a:r>
                <a:rPr lang="en-US" sz="1200" dirty="0" smtClean="0"/>
                <a:t>64%</a:t>
              </a:r>
              <a:endParaRPr lang="en-US" sz="1200" dirty="0"/>
            </a:p>
          </p:txBody>
        </p:sp>
        <p:sp>
          <p:nvSpPr>
            <p:cNvPr id="11" name="TextBox 10"/>
            <p:cNvSpPr txBox="1"/>
            <p:nvPr/>
          </p:nvSpPr>
          <p:spPr>
            <a:xfrm>
              <a:off x="3791030" y="3320564"/>
              <a:ext cx="832279" cy="1477328"/>
            </a:xfrm>
            <a:prstGeom prst="rect">
              <a:avLst/>
            </a:prstGeom>
            <a:noFill/>
          </p:spPr>
          <p:txBody>
            <a:bodyPr wrap="none" rtlCol="0">
              <a:spAutoFit/>
            </a:bodyPr>
            <a:lstStyle/>
            <a:p>
              <a:pPr>
                <a:lnSpc>
                  <a:spcPts val="1200"/>
                </a:lnSpc>
                <a:spcBef>
                  <a:spcPts val="600"/>
                </a:spcBef>
              </a:pPr>
              <a:r>
                <a:rPr lang="en-US" sz="1200" dirty="0" smtClean="0"/>
                <a:t>Choice of</a:t>
              </a:r>
              <a:br>
                <a:rPr lang="en-US" sz="1200" dirty="0" smtClean="0"/>
              </a:br>
              <a:r>
                <a:rPr lang="en-US" sz="1200" dirty="0" smtClean="0"/>
                <a:t>schools</a:t>
              </a:r>
            </a:p>
            <a:p>
              <a:pPr>
                <a:lnSpc>
                  <a:spcPts val="1200"/>
                </a:lnSpc>
                <a:spcBef>
                  <a:spcPts val="600"/>
                </a:spcBef>
              </a:pPr>
              <a:r>
                <a:rPr lang="en-US" sz="1200" dirty="0" smtClean="0"/>
                <a:t>33%</a:t>
              </a:r>
            </a:p>
            <a:p>
              <a:pPr>
                <a:lnSpc>
                  <a:spcPts val="1200"/>
                </a:lnSpc>
                <a:spcBef>
                  <a:spcPts val="600"/>
                </a:spcBef>
              </a:pPr>
              <a:r>
                <a:rPr lang="en-US" sz="1200" dirty="0" smtClean="0"/>
                <a:t>29%</a:t>
              </a:r>
            </a:p>
            <a:p>
              <a:pPr>
                <a:lnSpc>
                  <a:spcPts val="1200"/>
                </a:lnSpc>
                <a:spcBef>
                  <a:spcPts val="600"/>
                </a:spcBef>
              </a:pPr>
              <a:r>
                <a:rPr lang="en-US" sz="1200" dirty="0" smtClean="0"/>
                <a:t>24%</a:t>
              </a:r>
            </a:p>
            <a:p>
              <a:pPr>
                <a:lnSpc>
                  <a:spcPts val="1200"/>
                </a:lnSpc>
                <a:spcBef>
                  <a:spcPts val="1800"/>
                </a:spcBef>
              </a:pPr>
              <a:r>
                <a:rPr lang="en-US" sz="1200" dirty="0" smtClean="0"/>
                <a:t>36%</a:t>
              </a:r>
              <a:endParaRPr lang="en-US" sz="1200" dirty="0"/>
            </a:p>
          </p:txBody>
        </p:sp>
        <p:sp>
          <p:nvSpPr>
            <p:cNvPr id="12" name="TextBox 11"/>
            <p:cNvSpPr txBox="1"/>
            <p:nvPr/>
          </p:nvSpPr>
          <p:spPr>
            <a:xfrm>
              <a:off x="908146" y="3705285"/>
              <a:ext cx="1661032" cy="1092607"/>
            </a:xfrm>
            <a:prstGeom prst="rect">
              <a:avLst/>
            </a:prstGeom>
            <a:noFill/>
          </p:spPr>
          <p:txBody>
            <a:bodyPr wrap="none" rtlCol="0">
              <a:spAutoFit/>
            </a:bodyPr>
            <a:lstStyle/>
            <a:p>
              <a:pPr algn="l">
                <a:lnSpc>
                  <a:spcPts val="1200"/>
                </a:lnSpc>
                <a:spcBef>
                  <a:spcPts val="600"/>
                </a:spcBef>
              </a:pPr>
              <a:r>
                <a:rPr lang="en-US" sz="1200" dirty="0" smtClean="0"/>
                <a:t>Income under $40K</a:t>
              </a:r>
            </a:p>
            <a:p>
              <a:pPr algn="l">
                <a:lnSpc>
                  <a:spcPts val="1200"/>
                </a:lnSpc>
                <a:spcBef>
                  <a:spcPts val="600"/>
                </a:spcBef>
              </a:pPr>
              <a:r>
                <a:rPr lang="en-US" sz="1200" dirty="0" smtClean="0"/>
                <a:t>Income $40K to $75K</a:t>
              </a:r>
            </a:p>
            <a:p>
              <a:pPr algn="l">
                <a:lnSpc>
                  <a:spcPts val="1200"/>
                </a:lnSpc>
                <a:spcBef>
                  <a:spcPts val="600"/>
                </a:spcBef>
              </a:pPr>
              <a:r>
                <a:rPr lang="en-US" sz="1200" dirty="0" smtClean="0"/>
                <a:t>Income over $75K</a:t>
              </a:r>
              <a:endParaRPr lang="en-US" sz="1200" dirty="0"/>
            </a:p>
            <a:p>
              <a:pPr algn="l">
                <a:lnSpc>
                  <a:spcPts val="1200"/>
                </a:lnSpc>
                <a:spcBef>
                  <a:spcPts val="1800"/>
                </a:spcBef>
              </a:pPr>
              <a:r>
                <a:rPr lang="en-US" sz="1200" dirty="0" smtClean="0"/>
                <a:t>Major city parents</a:t>
              </a:r>
              <a:endParaRPr lang="en-US" sz="1200" dirty="0"/>
            </a:p>
          </p:txBody>
        </p:sp>
        <p:sp>
          <p:nvSpPr>
            <p:cNvPr id="13" name="TextBox 12"/>
            <p:cNvSpPr txBox="1"/>
            <p:nvPr/>
          </p:nvSpPr>
          <p:spPr>
            <a:xfrm>
              <a:off x="6551627" y="3166676"/>
              <a:ext cx="1162498" cy="1246495"/>
            </a:xfrm>
            <a:prstGeom prst="rect">
              <a:avLst/>
            </a:prstGeom>
            <a:noFill/>
          </p:spPr>
          <p:txBody>
            <a:bodyPr wrap="none" rtlCol="0">
              <a:spAutoFit/>
            </a:bodyPr>
            <a:lstStyle/>
            <a:p>
              <a:pPr>
                <a:lnSpc>
                  <a:spcPts val="1200"/>
                </a:lnSpc>
                <a:spcBef>
                  <a:spcPts val="600"/>
                </a:spcBef>
              </a:pPr>
              <a:r>
                <a:rPr lang="en-US" sz="1200" dirty="0" smtClean="0"/>
                <a:t>Good</a:t>
              </a:r>
              <a:br>
                <a:rPr lang="en-US" sz="1200" dirty="0" smtClean="0"/>
              </a:br>
              <a:r>
                <a:rPr lang="en-US" sz="1200" dirty="0" smtClean="0"/>
                <a:t>neighborhood </a:t>
              </a:r>
              <a:br>
                <a:rPr lang="en-US" sz="1200" dirty="0" smtClean="0"/>
              </a:br>
              <a:r>
                <a:rPr lang="en-US" sz="1200" dirty="0" smtClean="0"/>
                <a:t>school</a:t>
              </a:r>
            </a:p>
            <a:p>
              <a:pPr>
                <a:lnSpc>
                  <a:spcPts val="1200"/>
                </a:lnSpc>
                <a:spcBef>
                  <a:spcPts val="600"/>
                </a:spcBef>
              </a:pPr>
              <a:r>
                <a:rPr lang="en-US" sz="1200" dirty="0" smtClean="0"/>
                <a:t>76%</a:t>
              </a:r>
            </a:p>
            <a:p>
              <a:pPr>
                <a:lnSpc>
                  <a:spcPts val="1200"/>
                </a:lnSpc>
                <a:spcBef>
                  <a:spcPts val="600"/>
                </a:spcBef>
              </a:pPr>
              <a:r>
                <a:rPr lang="en-US" sz="1200" dirty="0" smtClean="0"/>
                <a:t>60%</a:t>
              </a:r>
            </a:p>
            <a:p>
              <a:pPr>
                <a:lnSpc>
                  <a:spcPts val="1200"/>
                </a:lnSpc>
                <a:spcBef>
                  <a:spcPts val="600"/>
                </a:spcBef>
              </a:pPr>
              <a:r>
                <a:rPr lang="en-US" sz="1200" dirty="0" smtClean="0"/>
                <a:t>66%</a:t>
              </a:r>
            </a:p>
          </p:txBody>
        </p:sp>
        <p:sp>
          <p:nvSpPr>
            <p:cNvPr id="14" name="TextBox 13"/>
            <p:cNvSpPr txBox="1"/>
            <p:nvPr/>
          </p:nvSpPr>
          <p:spPr>
            <a:xfrm>
              <a:off x="7726949" y="3320564"/>
              <a:ext cx="832279" cy="1092607"/>
            </a:xfrm>
            <a:prstGeom prst="rect">
              <a:avLst/>
            </a:prstGeom>
            <a:noFill/>
          </p:spPr>
          <p:txBody>
            <a:bodyPr wrap="none" rtlCol="0">
              <a:spAutoFit/>
            </a:bodyPr>
            <a:lstStyle/>
            <a:p>
              <a:pPr>
                <a:lnSpc>
                  <a:spcPts val="1200"/>
                </a:lnSpc>
                <a:spcBef>
                  <a:spcPts val="600"/>
                </a:spcBef>
              </a:pPr>
              <a:r>
                <a:rPr lang="en-US" sz="1200" dirty="0" smtClean="0"/>
                <a:t>Choice of</a:t>
              </a:r>
              <a:br>
                <a:rPr lang="en-US" sz="1200" dirty="0" smtClean="0"/>
              </a:br>
              <a:r>
                <a:rPr lang="en-US" sz="1200" dirty="0" smtClean="0"/>
                <a:t>schools</a:t>
              </a:r>
            </a:p>
            <a:p>
              <a:pPr>
                <a:lnSpc>
                  <a:spcPts val="1200"/>
                </a:lnSpc>
                <a:spcBef>
                  <a:spcPts val="600"/>
                </a:spcBef>
              </a:pPr>
              <a:r>
                <a:rPr lang="en-US" sz="1200" dirty="0" smtClean="0"/>
                <a:t>24%</a:t>
              </a:r>
            </a:p>
            <a:p>
              <a:pPr>
                <a:lnSpc>
                  <a:spcPts val="1200"/>
                </a:lnSpc>
                <a:spcBef>
                  <a:spcPts val="600"/>
                </a:spcBef>
              </a:pPr>
              <a:r>
                <a:rPr lang="en-US" sz="1200" dirty="0" smtClean="0"/>
                <a:t>40%</a:t>
              </a:r>
            </a:p>
            <a:p>
              <a:pPr>
                <a:lnSpc>
                  <a:spcPts val="1200"/>
                </a:lnSpc>
                <a:spcBef>
                  <a:spcPts val="600"/>
                </a:spcBef>
              </a:pPr>
              <a:r>
                <a:rPr lang="en-US" sz="1200" dirty="0" smtClean="0"/>
                <a:t>34%</a:t>
              </a:r>
            </a:p>
          </p:txBody>
        </p:sp>
        <p:sp>
          <p:nvSpPr>
            <p:cNvPr id="15" name="TextBox 14"/>
            <p:cNvSpPr txBox="1"/>
            <p:nvPr/>
          </p:nvSpPr>
          <p:spPr>
            <a:xfrm>
              <a:off x="5139340" y="3705285"/>
              <a:ext cx="1421736" cy="707886"/>
            </a:xfrm>
            <a:prstGeom prst="rect">
              <a:avLst/>
            </a:prstGeom>
            <a:noFill/>
          </p:spPr>
          <p:txBody>
            <a:bodyPr wrap="none" rtlCol="0">
              <a:spAutoFit/>
            </a:bodyPr>
            <a:lstStyle/>
            <a:p>
              <a:pPr algn="l">
                <a:lnSpc>
                  <a:spcPts val="1200"/>
                </a:lnSpc>
                <a:spcBef>
                  <a:spcPts val="600"/>
                </a:spcBef>
              </a:pPr>
              <a:r>
                <a:rPr lang="en-US" sz="1200" dirty="0" smtClean="0"/>
                <a:t>Whites</a:t>
              </a:r>
            </a:p>
            <a:p>
              <a:pPr algn="l">
                <a:lnSpc>
                  <a:spcPts val="1200"/>
                </a:lnSpc>
                <a:spcBef>
                  <a:spcPts val="600"/>
                </a:spcBef>
              </a:pPr>
              <a:r>
                <a:rPr lang="en-US" sz="1200" dirty="0" smtClean="0"/>
                <a:t>African Americans</a:t>
              </a:r>
            </a:p>
            <a:p>
              <a:pPr algn="l">
                <a:lnSpc>
                  <a:spcPts val="1200"/>
                </a:lnSpc>
                <a:spcBef>
                  <a:spcPts val="600"/>
                </a:spcBef>
              </a:pPr>
              <a:r>
                <a:rPr lang="en-US" sz="1200" dirty="0" smtClean="0"/>
                <a:t>Hispanics</a:t>
              </a:r>
              <a:endParaRPr lang="en-US" sz="1200" dirty="0"/>
            </a:p>
          </p:txBody>
        </p:sp>
        <p:sp>
          <p:nvSpPr>
            <p:cNvPr id="16" name="Rectangle 15"/>
            <p:cNvSpPr/>
            <p:nvPr/>
          </p:nvSpPr>
          <p:spPr bwMode="auto">
            <a:xfrm>
              <a:off x="792161" y="3100001"/>
              <a:ext cx="7885113" cy="1767274"/>
            </a:xfrm>
            <a:prstGeom prst="rect">
              <a:avLst/>
            </a:prstGeom>
            <a:noFill/>
            <a:ln w="9525" cap="flat" cmpd="sng" algn="ctr">
              <a:solidFill>
                <a:srgbClr val="000066"/>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p:txBody>
        </p:sp>
        <p:cxnSp>
          <p:nvCxnSpPr>
            <p:cNvPr id="18" name="Straight Connector 17"/>
            <p:cNvCxnSpPr/>
            <p:nvPr/>
          </p:nvCxnSpPr>
          <p:spPr bwMode="auto">
            <a:xfrm>
              <a:off x="2666631" y="3676650"/>
              <a:ext cx="1987125" cy="0"/>
            </a:xfrm>
            <a:prstGeom prst="line">
              <a:avLst/>
            </a:prstGeom>
            <a:solidFill>
              <a:schemeClr val="accent1"/>
            </a:solidFill>
            <a:ln w="9525" cap="flat" cmpd="sng" algn="ctr">
              <a:solidFill>
                <a:srgbClr val="00006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Straight Connector 18"/>
            <p:cNvCxnSpPr/>
            <p:nvPr/>
          </p:nvCxnSpPr>
          <p:spPr bwMode="auto">
            <a:xfrm>
              <a:off x="6570677" y="3676650"/>
              <a:ext cx="1987125" cy="0"/>
            </a:xfrm>
            <a:prstGeom prst="line">
              <a:avLst/>
            </a:prstGeom>
            <a:solidFill>
              <a:schemeClr val="accent1"/>
            </a:solidFill>
            <a:ln w="9525" cap="flat" cmpd="sng" algn="ctr">
              <a:solidFill>
                <a:srgbClr val="00006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Straight Connector 20"/>
            <p:cNvCxnSpPr/>
            <p:nvPr/>
          </p:nvCxnSpPr>
          <p:spPr bwMode="auto">
            <a:xfrm>
              <a:off x="4924425" y="3166676"/>
              <a:ext cx="0" cy="1631216"/>
            </a:xfrm>
            <a:prstGeom prst="line">
              <a:avLst/>
            </a:prstGeom>
            <a:solidFill>
              <a:schemeClr val="accent1"/>
            </a:solidFill>
            <a:ln w="9525" cap="flat" cmpd="sng" algn="ctr">
              <a:solidFill>
                <a:srgbClr val="00006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Tree>
    <p:extLst>
      <p:ext uri="{BB962C8B-B14F-4D97-AF65-F5344CB8AC3E}">
        <p14:creationId xmlns:p14="http://schemas.microsoft.com/office/powerpoint/2010/main" val="7278078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Default Design">
  <a:themeElements>
    <a:clrScheme name="Hart blue red 5">
      <a:dk1>
        <a:srgbClr val="000000"/>
      </a:dk1>
      <a:lt1>
        <a:srgbClr val="FFFFFF"/>
      </a:lt1>
      <a:dk2>
        <a:srgbClr val="000000"/>
      </a:dk2>
      <a:lt2>
        <a:srgbClr val="808080"/>
      </a:lt2>
      <a:accent1>
        <a:srgbClr val="000099"/>
      </a:accent1>
      <a:accent2>
        <a:srgbClr val="79A4FF"/>
      </a:accent2>
      <a:accent3>
        <a:srgbClr val="FFC000"/>
      </a:accent3>
      <a:accent4>
        <a:srgbClr val="C00000"/>
      </a:accent4>
      <a:accent5>
        <a:srgbClr val="FF6600"/>
      </a:accent5>
      <a:accent6>
        <a:srgbClr val="5C8AE7"/>
      </a:accent6>
      <a:hlink>
        <a:srgbClr val="00B050"/>
      </a:hlink>
      <a:folHlink>
        <a:srgbClr val="92D05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000000"/>
        </a:lt2>
        <a:accent1>
          <a:srgbClr val="000099"/>
        </a:accent1>
        <a:accent2>
          <a:srgbClr val="6699FF"/>
        </a:accent2>
        <a:accent3>
          <a:srgbClr val="FFFFFF"/>
        </a:accent3>
        <a:accent4>
          <a:srgbClr val="000000"/>
        </a:accent4>
        <a:accent5>
          <a:srgbClr val="AAAACA"/>
        </a:accent5>
        <a:accent6>
          <a:srgbClr val="5C8AE7"/>
        </a:accent6>
        <a:hlink>
          <a:srgbClr val="CC0000"/>
        </a:hlink>
        <a:folHlink>
          <a:srgbClr val="FF505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1589</Words>
  <Application>Microsoft Macintosh PowerPoint</Application>
  <PresentationFormat>On-screen Show (16:9)</PresentationFormat>
  <Paragraphs>403</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Default Design</vt:lpstr>
      <vt:lpstr>PowerPoint Presentation</vt:lpstr>
      <vt:lpstr>Methodology</vt:lpstr>
      <vt:lpstr>Key Findings</vt:lpstr>
      <vt:lpstr>Three-Fourths of Parents Give High Rating to Their Public School </vt:lpstr>
      <vt:lpstr>Parents:  Public Schools Are Helping Our Children Achieve Their Full Potential</vt:lpstr>
      <vt:lpstr>Public Schools Expand Opportunities for Low-Income and Minority Children</vt:lpstr>
      <vt:lpstr>Parents’ Top Goals for Their Schools</vt:lpstr>
      <vt:lpstr>Parents’ Top Goals for Their Schools (continued)</vt:lpstr>
      <vt:lpstr>Parents Want Quality Neighborhood Public Schools More than Choice</vt:lpstr>
      <vt:lpstr>Professionalism, Standards, and Support–Not Firings–Is Road to Better Teaching</vt:lpstr>
      <vt:lpstr>Most Important Qualities for a Good Teacher</vt:lpstr>
      <vt:lpstr>Parents’ Funding Priority: Improve Neighborhood Schools, Not Private School Choice</vt:lpstr>
      <vt:lpstr>PARENTS’ AGENDA FOR Improving EDUCATION</vt:lpstr>
      <vt:lpstr>Biggest Problems Facing Schools: Testing (too much)  and Funding (too little)–Not Lack of Choice</vt:lpstr>
      <vt:lpstr>Parents See Too Much Emphasis on Testing</vt:lpstr>
      <vt:lpstr>Education Trends that Concern Parents</vt:lpstr>
      <vt:lpstr>How to Improve Education: Good Community Public Schools, Not Charters and Vouchers</vt:lpstr>
      <vt:lpstr>Improving Education:  Good Community Public Schools</vt:lpstr>
      <vt:lpstr>Parents’ Education Policy Agenda</vt:lpstr>
      <vt:lpstr>Parents’ Education Policy Agenda (continued)</vt:lpstr>
      <vt:lpstr>Parents Reject Shifting Funds from Regular Public Schools to Charters</vt:lpstr>
      <vt:lpstr>Who Has the Right Ideas for Public Education?</vt:lpstr>
      <vt:lpstr>Parents Give Low Marks to Betsy DeVos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2014-02-06T22:17:30Z</dcterms:created>
  <dcterms:modified xsi:type="dcterms:W3CDTF">2017-09-06T19:57:05Z</dcterms:modified>
</cp:coreProperties>
</file>